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326" r:id="rId4"/>
    <p:sldId id="327" r:id="rId5"/>
    <p:sldId id="341" r:id="rId6"/>
    <p:sldId id="342" r:id="rId7"/>
    <p:sldId id="328" r:id="rId8"/>
    <p:sldId id="336" r:id="rId9"/>
    <p:sldId id="352" r:id="rId10"/>
    <p:sldId id="353" r:id="rId11"/>
    <p:sldId id="347" r:id="rId12"/>
    <p:sldId id="337" r:id="rId13"/>
    <p:sldId id="343" r:id="rId14"/>
    <p:sldId id="355" r:id="rId15"/>
    <p:sldId id="338" r:id="rId16"/>
    <p:sldId id="348" r:id="rId17"/>
    <p:sldId id="349" r:id="rId18"/>
    <p:sldId id="350" r:id="rId19"/>
    <p:sldId id="351" r:id="rId20"/>
    <p:sldId id="332" r:id="rId21"/>
    <p:sldId id="265" r:id="rId22"/>
  </p:sldIdLst>
  <p:sldSz cx="9144000" cy="5143500" type="screen16x9"/>
  <p:notesSz cx="6858000" cy="9144000"/>
  <p:embeddedFontLst>
    <p:embeddedFont>
      <p:font typeface="Libre Franklin" pitchFamily="2" charset="0"/>
      <p:regular r:id="rId24"/>
      <p:bold r:id="rId25"/>
    </p:embeddedFont>
    <p:embeddedFont>
      <p:font typeface="Montserrat" panose="00000500000000000000" pitchFamily="2" charset="0"/>
      <p:regular r:id="rId26"/>
      <p:bold r:id="rId27"/>
      <p:italic r:id="rId28"/>
      <p:boldItalic r:id="rId29"/>
    </p:embeddedFont>
    <p:embeddedFont>
      <p:font typeface="Montserrat Medium" panose="000006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17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8bdb6e5b8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8bdb6e5b8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4df042e5b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4df042e5b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6457950" y="0"/>
            <a:ext cx="268605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3347137" y="514350"/>
            <a:ext cx="5339663" cy="4114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971550" y="843534"/>
            <a:ext cx="2914650" cy="411480"/>
          </a:xfrm>
        </p:spPr>
        <p:txBody>
          <a:bodyPr/>
          <a:lstStyle>
            <a:lvl1pPr>
              <a:defRPr spc="225"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971550" y="2112264"/>
            <a:ext cx="2702052" cy="2523744"/>
          </a:xfrm>
        </p:spPr>
        <p:txBody>
          <a:bodyPr/>
          <a:lstStyle>
            <a:lvl1pPr marL="0" indent="0">
              <a:lnSpc>
                <a:spcPct val="150000"/>
              </a:lnSpc>
              <a:buNone/>
              <a:defRPr sz="1500" cap="all" spc="0" baseline="0"/>
            </a:lvl1pPr>
            <a:lvl2pPr marL="171450">
              <a:defRPr spc="0" baseline="0"/>
            </a:lvl2pPr>
            <a:lvl3pPr marL="342900">
              <a:defRPr spc="0" baseline="0"/>
            </a:lvl3pPr>
            <a:lvl4pPr marL="514350">
              <a:defRPr spc="0" baseline="0"/>
            </a:lvl4pPr>
            <a:lvl5pPr marL="85725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481379" y="4160960"/>
            <a:ext cx="184731" cy="253916"/>
          </a:xfrm>
          <a:prstGeom prst="rect">
            <a:avLst/>
          </a:prstGeom>
          <a:noFill/>
        </p:spPr>
        <p:txBody>
          <a:bodyPr wrap="none" rtlCol="0">
            <a:spAutoFit/>
          </a:bodyPr>
          <a:lstStyle/>
          <a:p>
            <a:endParaRPr lang="en-US" sz="1050"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3710178" y="891540"/>
            <a:ext cx="4978908" cy="336042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971550" y="1543050"/>
            <a:ext cx="30861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107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2683764" y="0"/>
            <a:ext cx="646023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4087368" y="843534"/>
            <a:ext cx="4320540" cy="411480"/>
          </a:xfrm>
        </p:spPr>
        <p:txBody>
          <a:bodyPr/>
          <a:lstStyle>
            <a:lvl1pPr>
              <a:defRPr spc="225"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087368" y="2167128"/>
            <a:ext cx="4320540" cy="2489454"/>
          </a:xfrm>
        </p:spPr>
        <p:txBody>
          <a:bodyPr/>
          <a:lstStyle>
            <a:lvl1pPr marL="0" indent="0">
              <a:lnSpc>
                <a:spcPct val="150000"/>
              </a:lnSpc>
              <a:buNone/>
              <a:defRPr sz="1500" cap="none" spc="0" baseline="0"/>
            </a:lvl1pPr>
            <a:lvl2pPr marL="171450">
              <a:defRPr spc="0" baseline="0"/>
            </a:lvl2pPr>
            <a:lvl3pPr marL="342900">
              <a:defRPr spc="0" baseline="0"/>
            </a:lvl3pPr>
            <a:lvl4pPr marL="514350">
              <a:defRPr spc="0" baseline="0"/>
            </a:lvl4pPr>
            <a:lvl5pPr marL="85725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481379" y="4160960"/>
            <a:ext cx="184731" cy="253916"/>
          </a:xfrm>
          <a:prstGeom prst="rect">
            <a:avLst/>
          </a:prstGeom>
          <a:noFill/>
        </p:spPr>
        <p:txBody>
          <a:bodyPr wrap="none" rtlCol="0">
            <a:spAutoFit/>
          </a:bodyPr>
          <a:lstStyle/>
          <a:p>
            <a:endParaRPr lang="en-US" sz="1050"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973836" y="1371600"/>
            <a:ext cx="2400300" cy="24003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486918" y="2000250"/>
            <a:ext cx="0" cy="23431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4085508" y="1543050"/>
            <a:ext cx="30861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725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145286" y="1110996"/>
            <a:ext cx="6858000" cy="291465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530477" y="2400300"/>
            <a:ext cx="6083046" cy="342900"/>
          </a:xfrm>
        </p:spPr>
        <p:txBody>
          <a:bodyPr anchor="ctr"/>
          <a:lstStyle>
            <a:lvl1pPr algn="ctr">
              <a:defRPr sz="3600" spc="225"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035040" y="3559302"/>
            <a:ext cx="1042416" cy="960120"/>
          </a:xfrm>
        </p:spPr>
        <p:txBody>
          <a:bodyPr/>
          <a:lstStyle>
            <a:lvl1pPr marL="0" indent="0">
              <a:buNone/>
              <a:defRPr sz="1800" cap="all"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6036469" y="3219896"/>
            <a:ext cx="307181" cy="66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2509618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4343400" y="0"/>
            <a:ext cx="4800600" cy="5143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973836" y="3010662"/>
            <a:ext cx="3120390" cy="13716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5623560" y="466344"/>
            <a:ext cx="3086100" cy="260604"/>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290"/>
              </a:lnSpc>
              <a:buNone/>
              <a:defRPr sz="1500" b="0" i="0" cap="all" spc="150" baseline="0">
                <a:latin typeface="+mj-lt"/>
                <a:cs typeface="Posterama" panose="020B0504020200020000"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5623560" y="802386"/>
            <a:ext cx="2914650" cy="1145286"/>
          </a:xfrm>
        </p:spPr>
        <p:txBody>
          <a:bodyPr/>
          <a:lstStyle>
            <a:lvl1pPr marL="0" indent="0">
              <a:lnSpc>
                <a:spcPct val="100000"/>
              </a:lnSpc>
              <a:buNone/>
              <a:defRPr sz="1050"/>
            </a:lvl1pPr>
            <a:lvl2pPr marL="171450">
              <a:lnSpc>
                <a:spcPct val="100000"/>
              </a:lnSpc>
              <a:defRPr sz="1050"/>
            </a:lvl2pPr>
            <a:lvl3pPr marL="342900">
              <a:lnSpc>
                <a:spcPct val="100000"/>
              </a:lnSpc>
              <a:defRPr sz="1050"/>
            </a:lvl3pPr>
            <a:lvl4pPr marL="514350">
              <a:lnSpc>
                <a:spcPct val="100000"/>
              </a:lnSpc>
              <a:defRPr sz="1050"/>
            </a:lvl4pPr>
            <a:lvl5pPr marL="857250">
              <a:lnSpc>
                <a:spcPct val="100000"/>
              </a:lnSpc>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5623560" y="2379726"/>
            <a:ext cx="3086100" cy="260604"/>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290"/>
              </a:lnSpc>
              <a:buNone/>
              <a:defRPr sz="1500" b="0" i="0" cap="all" spc="150" baseline="0">
                <a:latin typeface="+mj-lt"/>
                <a:cs typeface="Posterama" panose="020B0504020200020000"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623560" y="2715768"/>
            <a:ext cx="2914650" cy="884682"/>
          </a:xfrm>
        </p:spPr>
        <p:txBody>
          <a:bodyPr/>
          <a:lstStyle>
            <a:lvl1pPr marL="0" indent="0">
              <a:lnSpc>
                <a:spcPct val="100000"/>
              </a:lnSpc>
              <a:buNone/>
              <a:defRPr sz="1050"/>
            </a:lvl1pPr>
            <a:lvl2pPr marL="171450">
              <a:lnSpc>
                <a:spcPct val="100000"/>
              </a:lnSpc>
              <a:defRPr sz="1050"/>
            </a:lvl2pPr>
            <a:lvl3pPr marL="342900">
              <a:lnSpc>
                <a:spcPct val="100000"/>
              </a:lnSpc>
              <a:defRPr sz="1050"/>
            </a:lvl3pPr>
            <a:lvl4pPr marL="514350">
              <a:lnSpc>
                <a:spcPct val="100000"/>
              </a:lnSpc>
              <a:defRPr sz="1050"/>
            </a:lvl4pPr>
            <a:lvl5pPr marL="857250">
              <a:lnSpc>
                <a:spcPct val="100000"/>
              </a:lnSpc>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973836" y="459486"/>
            <a:ext cx="2400300" cy="24003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5623560" y="3847338"/>
            <a:ext cx="3086100" cy="260604"/>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290"/>
              </a:lnSpc>
              <a:buNone/>
              <a:defRPr sz="1500" b="0" i="0" cap="all" spc="150" baseline="0">
                <a:latin typeface="+mj-lt"/>
                <a:cs typeface="Posterama" panose="020B0504020200020000"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5623560" y="4176522"/>
            <a:ext cx="2914650" cy="678942"/>
          </a:xfrm>
        </p:spPr>
        <p:txBody>
          <a:bodyPr/>
          <a:lstStyle>
            <a:lvl1pPr marL="0" indent="0">
              <a:lnSpc>
                <a:spcPct val="100000"/>
              </a:lnSpc>
              <a:buNone/>
              <a:defRPr sz="1050"/>
            </a:lvl1pPr>
            <a:lvl2pPr marL="171450">
              <a:lnSpc>
                <a:spcPct val="100000"/>
              </a:lnSpc>
              <a:defRPr sz="1050"/>
            </a:lvl2pPr>
            <a:lvl3pPr marL="342900">
              <a:lnSpc>
                <a:spcPct val="100000"/>
              </a:lnSpc>
              <a:defRPr sz="1050"/>
            </a:lvl3pPr>
            <a:lvl4pPr marL="514350">
              <a:lnSpc>
                <a:spcPct val="100000"/>
              </a:lnSpc>
              <a:defRPr sz="1050"/>
            </a:lvl4pPr>
            <a:lvl5pPr marL="857250">
              <a:lnSpc>
                <a:spcPct val="100000"/>
              </a:lnSpc>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4684014" y="528066"/>
            <a:ext cx="685800" cy="685800"/>
          </a:xfrm>
        </p:spPr>
        <p:txBody>
          <a:bodyPr anchor="ctr"/>
          <a:lstStyle>
            <a:lvl1pPr marL="0" indent="0" algn="ctr">
              <a:buNone/>
              <a:defRPr sz="675"/>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4684014" y="2455164"/>
            <a:ext cx="685800" cy="685800"/>
          </a:xfrm>
        </p:spPr>
        <p:txBody>
          <a:bodyPr anchor="ctr"/>
          <a:lstStyle>
            <a:lvl1pPr marL="0" indent="0" algn="ctr">
              <a:buNone/>
              <a:defRPr sz="675"/>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4684014" y="3874770"/>
            <a:ext cx="685800" cy="685800"/>
          </a:xfrm>
        </p:spPr>
        <p:txBody>
          <a:bodyPr anchor="ctr"/>
          <a:lstStyle>
            <a:lvl1pPr marL="0" indent="0" algn="ctr">
              <a:buNone/>
              <a:defRPr sz="675"/>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973836" y="4583907"/>
            <a:ext cx="30861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952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4417695" y="1152144"/>
            <a:ext cx="30861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125980" y="1543050"/>
            <a:ext cx="4889754" cy="2228850"/>
          </a:xfrm>
          <a:solidFill>
            <a:schemeClr val="accent4"/>
          </a:solidFill>
        </p:spPr>
        <p:txBody>
          <a:bodyPr lIns="576072" tIns="228600" rIns="576072" bIns="228600" anchor="ctr"/>
          <a:lstStyle>
            <a:lvl1pPr marL="0" indent="0" algn="ctr">
              <a:lnSpc>
                <a:spcPts val="1845"/>
              </a:lnSpc>
              <a:buNone/>
              <a:defRPr sz="15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153412" y="3998214"/>
            <a:ext cx="4889754" cy="1145286"/>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3087243" y="457200"/>
            <a:ext cx="2969514" cy="397764"/>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285604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822960" y="457200"/>
            <a:ext cx="7516368" cy="404622"/>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973836" y="1831086"/>
            <a:ext cx="1371600" cy="1371600"/>
          </a:xfrm>
          <a:prstGeom prst="ellipse">
            <a:avLst/>
          </a:prstGeom>
        </p:spPr>
        <p:txBody>
          <a:bodyPr anchor="ctr">
            <a:noAutofit/>
          </a:bodyPr>
          <a:lstStyle>
            <a:lvl1pPr marL="0" indent="0" algn="ctr">
              <a:buNone/>
              <a:defRPr sz="12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2914650" y="1831086"/>
            <a:ext cx="1371600" cy="1371600"/>
          </a:xfrm>
          <a:prstGeom prst="ellipse">
            <a:avLst/>
          </a:prstGeom>
        </p:spPr>
        <p:txBody>
          <a:bodyPr anchor="ctr">
            <a:noAutofit/>
          </a:bodyPr>
          <a:lstStyle>
            <a:lvl1pPr marL="0" indent="0" algn="ctr">
              <a:buNone/>
              <a:defRPr sz="12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4855464" y="1831086"/>
            <a:ext cx="1371600" cy="1371600"/>
          </a:xfrm>
          <a:prstGeom prst="ellipse">
            <a:avLst/>
          </a:prstGeom>
        </p:spPr>
        <p:txBody>
          <a:bodyPr anchor="ctr">
            <a:noAutofit/>
          </a:bodyPr>
          <a:lstStyle>
            <a:lvl1pPr marL="0" indent="0" algn="ctr">
              <a:buNone/>
              <a:defRPr sz="12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6775704" y="1831086"/>
            <a:ext cx="1371600" cy="1371600"/>
          </a:xfrm>
          <a:prstGeom prst="ellipse">
            <a:avLst/>
          </a:prstGeom>
        </p:spPr>
        <p:txBody>
          <a:bodyPr anchor="ctr">
            <a:noAutofit/>
          </a:bodyPr>
          <a:lstStyle>
            <a:lvl1pPr marL="0" indent="0" algn="ctr">
              <a:buNone/>
              <a:defRPr sz="12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973836" y="3730752"/>
            <a:ext cx="1371600" cy="404622"/>
          </a:xfrm>
        </p:spPr>
        <p:txBody>
          <a:bodyPr lIns="0" tIns="0" rIns="0" bIns="0" anchor="b">
            <a:noAutofit/>
          </a:bodyPr>
          <a:lstStyle>
            <a:lvl1pPr marL="0" indent="0" algn="ctr">
              <a:lnSpc>
                <a:spcPct val="100000"/>
              </a:lnSpc>
              <a:spcBef>
                <a:spcPts val="0"/>
              </a:spcBef>
              <a:buNone/>
              <a:defRPr sz="1050" b="0" cap="all" spc="15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973836" y="4197096"/>
            <a:ext cx="1371600" cy="260604"/>
          </a:xfrm>
        </p:spPr>
        <p:txBody>
          <a:bodyPr lIns="0" tIns="0" rIns="0" bIns="0" anchor="t">
            <a:noAutofit/>
          </a:bodyPr>
          <a:lstStyle>
            <a:lvl1pPr marL="0" indent="0" algn="ctr">
              <a:lnSpc>
                <a:spcPct val="100000"/>
              </a:lnSpc>
              <a:spcBef>
                <a:spcPts val="0"/>
              </a:spcBef>
              <a:buNone/>
              <a:defRPr sz="105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2914650" y="3730752"/>
            <a:ext cx="1371600" cy="404622"/>
          </a:xfrm>
        </p:spPr>
        <p:txBody>
          <a:bodyPr lIns="0" tIns="0" rIns="0" bIns="0" anchor="b">
            <a:noAutofit/>
          </a:bodyPr>
          <a:lstStyle>
            <a:lvl1pPr marL="0" indent="0" algn="ctr">
              <a:lnSpc>
                <a:spcPct val="100000"/>
              </a:lnSpc>
              <a:spcBef>
                <a:spcPts val="0"/>
              </a:spcBef>
              <a:buNone/>
              <a:defRPr sz="1050" b="0" cap="all" spc="15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2914650" y="4197096"/>
            <a:ext cx="1371600" cy="260604"/>
          </a:xfrm>
        </p:spPr>
        <p:txBody>
          <a:bodyPr lIns="0" tIns="0" rIns="0" bIns="0" anchor="t">
            <a:noAutofit/>
          </a:bodyPr>
          <a:lstStyle>
            <a:lvl1pPr marL="0" indent="0" algn="ctr">
              <a:lnSpc>
                <a:spcPct val="100000"/>
              </a:lnSpc>
              <a:spcBef>
                <a:spcPts val="0"/>
              </a:spcBef>
              <a:buNone/>
              <a:defRPr sz="105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4855464" y="3730752"/>
            <a:ext cx="1371600" cy="404622"/>
          </a:xfrm>
        </p:spPr>
        <p:txBody>
          <a:bodyPr lIns="0" tIns="0" rIns="0" bIns="0" anchor="b">
            <a:noAutofit/>
          </a:bodyPr>
          <a:lstStyle>
            <a:lvl1pPr marL="0" indent="0" algn="ctr">
              <a:lnSpc>
                <a:spcPct val="100000"/>
              </a:lnSpc>
              <a:spcBef>
                <a:spcPts val="0"/>
              </a:spcBef>
              <a:buNone/>
              <a:defRPr sz="1050" b="0" cap="all" spc="15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4855464" y="4197096"/>
            <a:ext cx="1371600" cy="260604"/>
          </a:xfrm>
        </p:spPr>
        <p:txBody>
          <a:bodyPr lIns="0" tIns="0" rIns="0" bIns="0" anchor="t">
            <a:noAutofit/>
          </a:bodyPr>
          <a:lstStyle>
            <a:lvl1pPr marL="0" indent="0" algn="ctr">
              <a:lnSpc>
                <a:spcPct val="100000"/>
              </a:lnSpc>
              <a:spcBef>
                <a:spcPts val="0"/>
              </a:spcBef>
              <a:buNone/>
              <a:defRPr sz="105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6803136" y="3730752"/>
            <a:ext cx="1371600" cy="404622"/>
          </a:xfrm>
        </p:spPr>
        <p:txBody>
          <a:bodyPr lIns="0" tIns="0" rIns="0" bIns="0" anchor="b">
            <a:noAutofit/>
          </a:bodyPr>
          <a:lstStyle>
            <a:lvl1pPr marL="0" indent="0" algn="ctr">
              <a:lnSpc>
                <a:spcPct val="100000"/>
              </a:lnSpc>
              <a:spcBef>
                <a:spcPts val="0"/>
              </a:spcBef>
              <a:buNone/>
              <a:defRPr sz="1050" b="0" cap="all" spc="15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6803136" y="4197096"/>
            <a:ext cx="1371600" cy="260604"/>
          </a:xfrm>
        </p:spPr>
        <p:txBody>
          <a:bodyPr lIns="0" tIns="0" rIns="0" bIns="0" anchor="t">
            <a:noAutofit/>
          </a:bodyPr>
          <a:lstStyle>
            <a:lvl1pPr marL="0" indent="0" algn="ctr">
              <a:lnSpc>
                <a:spcPct val="100000"/>
              </a:lnSpc>
              <a:spcBef>
                <a:spcPts val="0"/>
              </a:spcBef>
              <a:buNone/>
              <a:defRPr sz="105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3444359" y="3516557"/>
            <a:ext cx="30861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1503540" y="3516557"/>
            <a:ext cx="30861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7303274" y="3516557"/>
            <a:ext cx="30861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5387459" y="3516557"/>
            <a:ext cx="30861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595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4992624" cy="51435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973836" y="457200"/>
            <a:ext cx="4992624" cy="397764"/>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973836" y="1657350"/>
            <a:ext cx="3371808" cy="348615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1800"/>
              </a:lnSpc>
              <a:buNone/>
              <a:defRPr sz="1500" b="0" i="0" cap="all" spc="150" baseline="0">
                <a:latin typeface="+mj-lt"/>
                <a:cs typeface="Posterama" panose="020B0504020200020000"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213866" y="2722626"/>
            <a:ext cx="2914650" cy="1885950"/>
          </a:xfrm>
        </p:spPr>
        <p:txBody>
          <a:bodyPr/>
          <a:lstStyle>
            <a:lvl1pPr marL="0" indent="0">
              <a:buNone/>
              <a:defRPr sz="1050"/>
            </a:lvl1pPr>
            <a:lvl2pPr marL="171450">
              <a:defRPr sz="1050"/>
            </a:lvl2pPr>
            <a:lvl3pPr marL="342900">
              <a:defRPr sz="1050"/>
            </a:lvl3pPr>
            <a:lvl4pPr marL="514350">
              <a:defRPr sz="1050"/>
            </a:lvl4pPr>
            <a:lvl5pPr marL="85725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5029200" y="1657350"/>
            <a:ext cx="3371808" cy="348615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1800"/>
              </a:lnSpc>
              <a:buNone/>
              <a:defRPr sz="1500" b="0" i="0" cap="all" spc="150" baseline="0">
                <a:latin typeface="+mj-lt"/>
                <a:cs typeface="Posterama" panose="020B0504020200020000"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260086" y="2722626"/>
            <a:ext cx="2914650" cy="1885950"/>
          </a:xfrm>
        </p:spPr>
        <p:txBody>
          <a:bodyPr/>
          <a:lstStyle>
            <a:lvl1pPr marL="0" indent="0">
              <a:buNone/>
              <a:defRPr sz="1050"/>
            </a:lvl1pPr>
            <a:lvl2pPr marL="171450">
              <a:defRPr sz="1050"/>
            </a:lvl2pPr>
            <a:lvl3pPr marL="342900">
              <a:defRPr sz="1050"/>
            </a:lvl3pPr>
            <a:lvl4pPr marL="514350">
              <a:defRPr sz="1050"/>
            </a:lvl4pPr>
            <a:lvl5pPr marL="85725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971551" y="1119283"/>
            <a:ext cx="307181" cy="66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1319889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7.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55" name="Google Shape;55;p13"/>
          <p:cNvSpPr txBox="1"/>
          <p:nvPr/>
        </p:nvSpPr>
        <p:spPr>
          <a:xfrm>
            <a:off x="273825" y="3843290"/>
            <a:ext cx="6986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chemeClr val="lt1"/>
                </a:solidFill>
                <a:latin typeface="Montserrat Medium"/>
                <a:ea typeface="Montserrat Medium"/>
                <a:cs typeface="Montserrat Medium"/>
                <a:sym typeface="Montserrat Medium"/>
              </a:rPr>
              <a:t>Team Name :</a:t>
            </a:r>
            <a:r>
              <a:rPr lang="en-GB" sz="1600" dirty="0" err="1">
                <a:solidFill>
                  <a:schemeClr val="lt1"/>
                </a:solidFill>
                <a:latin typeface="Montserrat Medium"/>
                <a:ea typeface="Montserrat Medium"/>
                <a:cs typeface="Montserrat Medium"/>
                <a:sym typeface="Montserrat Medium"/>
              </a:rPr>
              <a:t>Maveriks</a:t>
            </a:r>
            <a:endParaRPr sz="200" dirty="0">
              <a:solidFill>
                <a:schemeClr val="lt1"/>
              </a:solidFill>
              <a:latin typeface="Montserrat Medium"/>
              <a:ea typeface="Montserrat Medium"/>
              <a:cs typeface="Montserrat Medium"/>
              <a:sym typeface="Montserrat Medium"/>
            </a:endParaRPr>
          </a:p>
        </p:txBody>
      </p:sp>
      <p:sp>
        <p:nvSpPr>
          <p:cNvPr id="56" name="Google Shape;56;p13"/>
          <p:cNvSpPr txBox="1"/>
          <p:nvPr/>
        </p:nvSpPr>
        <p:spPr>
          <a:xfrm>
            <a:off x="273825" y="4304990"/>
            <a:ext cx="69864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chemeClr val="lt1"/>
                </a:solidFill>
                <a:latin typeface="Montserrat Medium"/>
                <a:ea typeface="Montserrat Medium"/>
                <a:cs typeface="Montserrat Medium"/>
                <a:sym typeface="Montserrat Medium"/>
              </a:rPr>
              <a:t>Problem Statement :</a:t>
            </a:r>
            <a:r>
              <a:rPr lang="en-US" sz="1600" i="0" dirty="0">
                <a:solidFill>
                  <a:schemeClr val="bg1"/>
                </a:solidFill>
                <a:effectLst/>
                <a:latin typeface="Montserrat" panose="00000500000000000000" pitchFamily="2" charset="0"/>
              </a:rPr>
              <a:t>Generative AI Large Language Models Fine Tuned For Legal Practice Platform</a:t>
            </a:r>
            <a:endParaRPr sz="800" dirty="0">
              <a:solidFill>
                <a:schemeClr val="bg1"/>
              </a:solidFill>
              <a:latin typeface="Montserrat" panose="00000500000000000000" pitchFamily="2" charset="0"/>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DEDB5-254F-FF1B-2520-5325AE917FAC}"/>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240055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43000" y="899591"/>
            <a:ext cx="6858000" cy="291465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476806" y="2014016"/>
            <a:ext cx="6083046" cy="342900"/>
          </a:xfrm>
        </p:spPr>
        <p:txBody>
          <a:bodyPr>
            <a:normAutofit fontScale="90000"/>
          </a:bodyPr>
          <a:lstStyle/>
          <a:p>
            <a:r>
              <a:rPr lang="en-US" dirty="0"/>
              <a:t>SCREENSHOTS OF  Intel® DEVELOPMENT </a:t>
            </a:r>
            <a:r>
              <a:rPr lang="en-US"/>
              <a:t>CLOUD ACCOUNT</a:t>
            </a:r>
            <a:endParaRPr lang="en-US" dirty="0"/>
          </a:p>
        </p:txBody>
      </p:sp>
    </p:spTree>
    <p:extLst>
      <p:ext uri="{BB962C8B-B14F-4D97-AF65-F5344CB8AC3E}">
        <p14:creationId xmlns:p14="http://schemas.microsoft.com/office/powerpoint/2010/main" val="3842824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0B53F9D-B225-C0F6-CE53-FCF2230DDB96}"/>
              </a:ext>
            </a:extLst>
          </p:cNvPr>
          <p:cNvSpPr>
            <a:spLocks noGrp="1"/>
          </p:cNvSpPr>
          <p:nvPr>
            <p:ph type="title"/>
          </p:nvPr>
        </p:nvSpPr>
        <p:spPr/>
        <p:txBody>
          <a:bodyPr/>
          <a:lstStyle/>
          <a:p>
            <a:endParaRPr lang="en-IN"/>
          </a:p>
        </p:txBody>
      </p:sp>
      <p:sp>
        <p:nvSpPr>
          <p:cNvPr id="24" name="Text Placeholder 23">
            <a:extLst>
              <a:ext uri="{FF2B5EF4-FFF2-40B4-BE49-F238E27FC236}">
                <a16:creationId xmlns:a16="http://schemas.microsoft.com/office/drawing/2014/main" id="{F7CC2B71-1BC6-F326-D2E4-7D031FED6298}"/>
              </a:ext>
            </a:extLst>
          </p:cNvPr>
          <p:cNvSpPr>
            <a:spLocks noGrp="1"/>
          </p:cNvSpPr>
          <p:nvPr>
            <p:ph type="body" idx="1"/>
          </p:nvPr>
        </p:nvSpPr>
        <p:spPr/>
        <p:txBody>
          <a:bodyPr/>
          <a:lstStyle/>
          <a:p>
            <a:endParaRPr lang="en-IN"/>
          </a:p>
        </p:txBody>
      </p:sp>
      <p:sp>
        <p:nvSpPr>
          <p:cNvPr id="26" name="Picture Placeholder 25">
            <a:extLst>
              <a:ext uri="{FF2B5EF4-FFF2-40B4-BE49-F238E27FC236}">
                <a16:creationId xmlns:a16="http://schemas.microsoft.com/office/drawing/2014/main" id="{75B7D8D1-C5A8-C102-AEC0-D9C35FFCDCA3}"/>
              </a:ext>
            </a:extLst>
          </p:cNvPr>
          <p:cNvSpPr>
            <a:spLocks noGrp="1"/>
          </p:cNvSpPr>
          <p:nvPr>
            <p:ph type="pic" sz="quarter" idx="19"/>
          </p:nvPr>
        </p:nvSpPr>
        <p:spPr/>
      </p:sp>
      <p:sp>
        <p:nvSpPr>
          <p:cNvPr id="5" name="Picture Placeholder 4">
            <a:extLst>
              <a:ext uri="{FF2B5EF4-FFF2-40B4-BE49-F238E27FC236}">
                <a16:creationId xmlns:a16="http://schemas.microsoft.com/office/drawing/2014/main" id="{601CC225-EE5E-6BEB-E9A9-332DD04DEE9F}"/>
              </a:ext>
            </a:extLst>
          </p:cNvPr>
          <p:cNvSpPr>
            <a:spLocks noGrp="1"/>
          </p:cNvSpPr>
          <p:nvPr>
            <p:ph type="pic" sz="quarter" idx="14"/>
          </p:nvPr>
        </p:nvSpPr>
        <p:spPr/>
      </p:sp>
      <p:pic>
        <p:nvPicPr>
          <p:cNvPr id="7" name="Picture 6">
            <a:extLst>
              <a:ext uri="{FF2B5EF4-FFF2-40B4-BE49-F238E27FC236}">
                <a16:creationId xmlns:a16="http://schemas.microsoft.com/office/drawing/2014/main" id="{8F78801C-74ED-1D44-6A75-329E5F1181F3}"/>
              </a:ext>
            </a:extLst>
          </p:cNvPr>
          <p:cNvPicPr>
            <a:picLocks noChangeAspect="1"/>
          </p:cNvPicPr>
          <p:nvPr/>
        </p:nvPicPr>
        <p:blipFill>
          <a:blip r:embed="rId2"/>
          <a:stretch>
            <a:fillRect/>
          </a:stretch>
        </p:blipFill>
        <p:spPr>
          <a:xfrm>
            <a:off x="-1" y="59844"/>
            <a:ext cx="9252925" cy="5083656"/>
          </a:xfrm>
          <a:prstGeom prst="rect">
            <a:avLst/>
          </a:prstGeom>
        </p:spPr>
      </p:pic>
    </p:spTree>
    <p:extLst>
      <p:ext uri="{BB962C8B-B14F-4D97-AF65-F5344CB8AC3E}">
        <p14:creationId xmlns:p14="http://schemas.microsoft.com/office/powerpoint/2010/main" val="394375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6F8C2-0F88-6A66-E67A-5E78037B45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6BC07B0-B120-5562-FBCA-12170C5557B8}"/>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AF869FEC-00B5-03BB-7BB1-751C0E98EF09}"/>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CA051F3E-3413-07B3-F012-760DF5684024}"/>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9AC72C12-E331-0CF8-0728-5B0DC7A3E1A1}"/>
              </a:ext>
            </a:extLst>
          </p:cNvPr>
          <p:cNvSpPr>
            <a:spLocks noGrp="1"/>
          </p:cNvSpPr>
          <p:nvPr>
            <p:ph sz="quarter" idx="4"/>
          </p:nvPr>
        </p:nvSpPr>
        <p:spPr/>
        <p:txBody>
          <a:bodyPr/>
          <a:lstStyle/>
          <a:p>
            <a:endParaRPr lang="en-IN"/>
          </a:p>
        </p:txBody>
      </p:sp>
      <p:sp>
        <p:nvSpPr>
          <p:cNvPr id="7" name="Slide Number Placeholder 6">
            <a:extLst>
              <a:ext uri="{FF2B5EF4-FFF2-40B4-BE49-F238E27FC236}">
                <a16:creationId xmlns:a16="http://schemas.microsoft.com/office/drawing/2014/main" id="{F1A0362D-61E4-041D-6963-D8CDA711ED16}"/>
              </a:ext>
            </a:extLst>
          </p:cNvPr>
          <p:cNvSpPr>
            <a:spLocks noGrp="1"/>
          </p:cNvSpPr>
          <p:nvPr>
            <p:ph type="sldNum" sz="quarter" idx="11"/>
          </p:nvPr>
        </p:nvSpPr>
        <p:spPr/>
        <p:txBody>
          <a:bodyPr/>
          <a:lstStyle/>
          <a:p>
            <a:fld id="{75DF2D63-3FF5-D547-96B9-BE9CCD1ABA58}" type="slidenum">
              <a:rPr lang="en-US" smtClean="0"/>
              <a:t>13</a:t>
            </a:fld>
            <a:endParaRPr lang="en-US" dirty="0"/>
          </a:p>
        </p:txBody>
      </p:sp>
      <p:sp>
        <p:nvSpPr>
          <p:cNvPr id="8" name="Footer Placeholder 7">
            <a:extLst>
              <a:ext uri="{FF2B5EF4-FFF2-40B4-BE49-F238E27FC236}">
                <a16:creationId xmlns:a16="http://schemas.microsoft.com/office/drawing/2014/main" id="{86871AB0-F0D6-7A62-C3A9-884170EB1A5B}"/>
              </a:ext>
            </a:extLst>
          </p:cNvPr>
          <p:cNvSpPr>
            <a:spLocks noGrp="1"/>
          </p:cNvSpPr>
          <p:nvPr>
            <p:ph type="ftr" sz="quarter" idx="12"/>
          </p:nvPr>
        </p:nvSpPr>
        <p:spPr/>
        <p:txBody>
          <a:bodyPr/>
          <a:lstStyle/>
          <a:p>
            <a:r>
              <a:rPr lang="en-US"/>
              <a:t>presentation title</a:t>
            </a:r>
            <a:endParaRPr lang="en-US" dirty="0"/>
          </a:p>
        </p:txBody>
      </p:sp>
      <p:sp>
        <p:nvSpPr>
          <p:cNvPr id="9" name="Picture Placeholder 8">
            <a:extLst>
              <a:ext uri="{FF2B5EF4-FFF2-40B4-BE49-F238E27FC236}">
                <a16:creationId xmlns:a16="http://schemas.microsoft.com/office/drawing/2014/main" id="{CF7A9686-3194-77F8-1591-7EF4D7EB3CA1}"/>
              </a:ext>
            </a:extLst>
          </p:cNvPr>
          <p:cNvSpPr>
            <a:spLocks noGrp="1"/>
          </p:cNvSpPr>
          <p:nvPr>
            <p:ph type="pic" sz="quarter" idx="14"/>
          </p:nvPr>
        </p:nvSpPr>
        <p:spPr/>
      </p:sp>
      <p:sp>
        <p:nvSpPr>
          <p:cNvPr id="10" name="Text Placeholder 9">
            <a:extLst>
              <a:ext uri="{FF2B5EF4-FFF2-40B4-BE49-F238E27FC236}">
                <a16:creationId xmlns:a16="http://schemas.microsoft.com/office/drawing/2014/main" id="{C45107A0-7CCD-94DB-EB01-903C39076515}"/>
              </a:ext>
            </a:extLst>
          </p:cNvPr>
          <p:cNvSpPr>
            <a:spLocks noGrp="1"/>
          </p:cNvSpPr>
          <p:nvPr>
            <p:ph type="body" sz="quarter" idx="15"/>
          </p:nvPr>
        </p:nvSpPr>
        <p:spPr/>
        <p:txBody>
          <a:bodyPr/>
          <a:lstStyle/>
          <a:p>
            <a:endParaRPr lang="en-IN"/>
          </a:p>
        </p:txBody>
      </p:sp>
      <p:sp>
        <p:nvSpPr>
          <p:cNvPr id="11" name="Content Placeholder 10">
            <a:extLst>
              <a:ext uri="{FF2B5EF4-FFF2-40B4-BE49-F238E27FC236}">
                <a16:creationId xmlns:a16="http://schemas.microsoft.com/office/drawing/2014/main" id="{5E05E1A5-FF76-F3EC-3D09-E20DA9E410BD}"/>
              </a:ext>
            </a:extLst>
          </p:cNvPr>
          <p:cNvSpPr>
            <a:spLocks noGrp="1"/>
          </p:cNvSpPr>
          <p:nvPr>
            <p:ph sz="quarter" idx="16"/>
          </p:nvPr>
        </p:nvSpPr>
        <p:spPr/>
        <p:txBody>
          <a:bodyPr/>
          <a:lstStyle/>
          <a:p>
            <a:endParaRPr lang="en-IN"/>
          </a:p>
        </p:txBody>
      </p:sp>
      <p:sp>
        <p:nvSpPr>
          <p:cNvPr id="12" name="Picture Placeholder 11">
            <a:extLst>
              <a:ext uri="{FF2B5EF4-FFF2-40B4-BE49-F238E27FC236}">
                <a16:creationId xmlns:a16="http://schemas.microsoft.com/office/drawing/2014/main" id="{5FF58778-09CA-B305-E77D-4F9BBF6697CB}"/>
              </a:ext>
            </a:extLst>
          </p:cNvPr>
          <p:cNvSpPr>
            <a:spLocks noGrp="1"/>
          </p:cNvSpPr>
          <p:nvPr>
            <p:ph type="pic" sz="quarter" idx="17"/>
          </p:nvPr>
        </p:nvSpPr>
        <p:spPr/>
      </p:sp>
      <p:sp>
        <p:nvSpPr>
          <p:cNvPr id="13" name="Picture Placeholder 12">
            <a:extLst>
              <a:ext uri="{FF2B5EF4-FFF2-40B4-BE49-F238E27FC236}">
                <a16:creationId xmlns:a16="http://schemas.microsoft.com/office/drawing/2014/main" id="{5394C802-7E25-9E03-4BB3-9204C7E081CA}"/>
              </a:ext>
            </a:extLst>
          </p:cNvPr>
          <p:cNvSpPr>
            <a:spLocks noGrp="1"/>
          </p:cNvSpPr>
          <p:nvPr>
            <p:ph type="pic" sz="quarter" idx="18"/>
          </p:nvPr>
        </p:nvSpPr>
        <p:spPr/>
      </p:sp>
      <p:sp>
        <p:nvSpPr>
          <p:cNvPr id="14" name="Picture Placeholder 13">
            <a:extLst>
              <a:ext uri="{FF2B5EF4-FFF2-40B4-BE49-F238E27FC236}">
                <a16:creationId xmlns:a16="http://schemas.microsoft.com/office/drawing/2014/main" id="{06E4CD19-6575-8D50-D03B-D3D9FCFE35F6}"/>
              </a:ext>
            </a:extLst>
          </p:cNvPr>
          <p:cNvSpPr>
            <a:spLocks noGrp="1"/>
          </p:cNvSpPr>
          <p:nvPr>
            <p:ph type="pic" sz="quarter" idx="19"/>
          </p:nvPr>
        </p:nvSpPr>
        <p:spPr/>
      </p:sp>
      <p:pic>
        <p:nvPicPr>
          <p:cNvPr id="21" name="Picture 20">
            <a:extLst>
              <a:ext uri="{FF2B5EF4-FFF2-40B4-BE49-F238E27FC236}">
                <a16:creationId xmlns:a16="http://schemas.microsoft.com/office/drawing/2014/main" id="{2BB96140-2B76-3D43-6E1C-C3C826D7336B}"/>
              </a:ext>
            </a:extLst>
          </p:cNvPr>
          <p:cNvPicPr>
            <a:picLocks noChangeAspect="1"/>
          </p:cNvPicPr>
          <p:nvPr/>
        </p:nvPicPr>
        <p:blipFill>
          <a:blip r:embed="rId2"/>
          <a:stretch>
            <a:fillRect/>
          </a:stretch>
        </p:blipFill>
        <p:spPr>
          <a:xfrm>
            <a:off x="3742" y="0"/>
            <a:ext cx="9140258" cy="5143500"/>
          </a:xfrm>
          <a:prstGeom prst="rect">
            <a:avLst/>
          </a:prstGeom>
        </p:spPr>
      </p:pic>
    </p:spTree>
    <p:extLst>
      <p:ext uri="{BB962C8B-B14F-4D97-AF65-F5344CB8AC3E}">
        <p14:creationId xmlns:p14="http://schemas.microsoft.com/office/powerpoint/2010/main" val="3197890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a:extLst>
              <a:ext uri="{FF2B5EF4-FFF2-40B4-BE49-F238E27FC236}">
                <a16:creationId xmlns:a16="http://schemas.microsoft.com/office/drawing/2014/main" id="{A2D27E07-10CB-9033-BC5D-4B81C4AC87E8}"/>
              </a:ext>
            </a:extLst>
          </p:cNvPr>
          <p:cNvPicPr>
            <a:picLocks noGrp="1" noChangeAspect="1"/>
          </p:cNvPicPr>
          <p:nvPr>
            <p:ph sz="half" idx="2"/>
          </p:nvPr>
        </p:nvPicPr>
        <p:blipFill>
          <a:blip r:embed="rId2"/>
          <a:stretch>
            <a:fillRect/>
          </a:stretch>
        </p:blipFill>
        <p:spPr>
          <a:xfrm>
            <a:off x="0" y="-3467"/>
            <a:ext cx="9296997" cy="5146967"/>
          </a:xfrm>
        </p:spPr>
      </p:pic>
      <p:sp>
        <p:nvSpPr>
          <p:cNvPr id="7" name="Slide Number Placeholder 6">
            <a:extLst>
              <a:ext uri="{FF2B5EF4-FFF2-40B4-BE49-F238E27FC236}">
                <a16:creationId xmlns:a16="http://schemas.microsoft.com/office/drawing/2014/main" id="{F1A0362D-61E4-041D-6963-D8CDA711ED16}"/>
              </a:ext>
            </a:extLst>
          </p:cNvPr>
          <p:cNvSpPr>
            <a:spLocks noGrp="1"/>
          </p:cNvSpPr>
          <p:nvPr>
            <p:ph type="sldNum" sz="quarter" idx="11"/>
          </p:nvPr>
        </p:nvSpPr>
        <p:spPr/>
        <p:txBody>
          <a:bodyPr/>
          <a:lstStyle/>
          <a:p>
            <a:fld id="{75DF2D63-3FF5-D547-96B9-BE9CCD1ABA58}" type="slidenum">
              <a:rPr lang="en-US" smtClean="0"/>
              <a:t>14</a:t>
            </a:fld>
            <a:endParaRPr lang="en-US" dirty="0"/>
          </a:p>
        </p:txBody>
      </p:sp>
    </p:spTree>
    <p:extLst>
      <p:ext uri="{BB962C8B-B14F-4D97-AF65-F5344CB8AC3E}">
        <p14:creationId xmlns:p14="http://schemas.microsoft.com/office/powerpoint/2010/main" val="153657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p:txBody>
          <a:bodyPr>
            <a:normAutofit fontScale="90000"/>
          </a:bodyPr>
          <a:lstStyle/>
          <a:p>
            <a:r>
              <a:rPr lang="en-US" dirty="0"/>
              <a:t>Summary </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p:txBody>
          <a:bodyPr/>
          <a:lstStyle/>
          <a:p>
            <a:r>
              <a:rPr lang="en-US" dirty="0"/>
              <a:t>presentation title</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15</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p:txBody>
          <a:bodyPr>
            <a:normAutofit fontScale="77500" lnSpcReduction="20000"/>
          </a:bodyPr>
          <a:lstStyle/>
          <a:p>
            <a:pPr algn="l"/>
            <a:r>
              <a:rPr lang="en-US" b="0" i="0" dirty="0">
                <a:solidFill>
                  <a:srgbClr val="374151"/>
                </a:solidFill>
                <a:effectLst/>
                <a:latin typeface="Söhne"/>
              </a:rPr>
              <a:t>In conclusion, the development of </a:t>
            </a:r>
            <a:r>
              <a:rPr lang="en-US" b="0" i="0" dirty="0" err="1">
                <a:solidFill>
                  <a:srgbClr val="374151"/>
                </a:solidFill>
                <a:effectLst/>
                <a:latin typeface="Söhne"/>
              </a:rPr>
              <a:t>LegalAssist</a:t>
            </a:r>
            <a:r>
              <a:rPr lang="en-US" b="0" i="0" dirty="0">
                <a:solidFill>
                  <a:srgbClr val="374151"/>
                </a:solidFill>
                <a:effectLst/>
                <a:latin typeface="Söhne"/>
              </a:rPr>
              <a:t> represents a significant step towards leveraging artificial intelligence and advanced analytics to enhance the efficiency and effectiveness of legal professionals. The prototype successfully integrates OpenAI's Language Model, Intel Analytics Toolkit, and the Intel Developer Cloud to create a versatile legal assistance tool.</a:t>
            </a:r>
            <a:endParaRPr lang="en-US" dirty="0">
              <a:ea typeface="+mn-lt"/>
              <a:cs typeface="+mn-lt"/>
            </a:endParaRPr>
          </a:p>
        </p:txBody>
      </p:sp>
      <p:pic>
        <p:nvPicPr>
          <p:cNvPr id="7" name="Picture Placeholder 6" descr="Test tubes with one test tube in orange with drops">
            <a:extLst>
              <a:ext uri="{FF2B5EF4-FFF2-40B4-BE49-F238E27FC236}">
                <a16:creationId xmlns:a16="http://schemas.microsoft.com/office/drawing/2014/main" id="{70A9CAB5-92AE-2C08-1CA8-8B55D552EEF8}"/>
              </a:ext>
            </a:extLst>
          </p:cNvPr>
          <p:cNvPicPr>
            <a:picLocks noGrp="1" noChangeAspect="1"/>
          </p:cNvPicPr>
          <p:nvPr>
            <p:ph type="pic" sz="quarter" idx="13"/>
          </p:nvPr>
        </p:nvPicPr>
        <p:blipFill rotWithShape="1">
          <a:blip r:embed="rId2">
            <a:alphaModFix amt="50000"/>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2153412" y="3998214"/>
            <a:ext cx="4889754" cy="1145286"/>
          </a:xfrm>
          <a:custGeom>
            <a:avLst/>
            <a:gdLst>
              <a:gd name="connsiteX0" fmla="*/ 0 w 6515097"/>
              <a:gd name="connsiteY0" fmla="*/ 0 h 2133600"/>
              <a:gd name="connsiteX1" fmla="*/ 6515097 w 6515097"/>
              <a:gd name="connsiteY1" fmla="*/ 0 h 2133600"/>
              <a:gd name="connsiteX2" fmla="*/ 6515097 w 6515097"/>
              <a:gd name="connsiteY2" fmla="*/ 2133600 h 2133600"/>
              <a:gd name="connsiteX3" fmla="*/ 0 w 6515097"/>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6515097" h="2133600">
                <a:moveTo>
                  <a:pt x="0" y="0"/>
                </a:moveTo>
                <a:lnTo>
                  <a:pt x="6515097" y="0"/>
                </a:lnTo>
                <a:lnTo>
                  <a:pt x="6515097" y="2133600"/>
                </a:lnTo>
                <a:lnTo>
                  <a:pt x="0" y="2133600"/>
                </a:lnTo>
                <a:close/>
              </a:path>
            </a:pathLst>
          </a:custGeom>
        </p:spPr>
      </p:pic>
    </p:spTree>
    <p:extLst>
      <p:ext uri="{BB962C8B-B14F-4D97-AF65-F5344CB8AC3E}">
        <p14:creationId xmlns:p14="http://schemas.microsoft.com/office/powerpoint/2010/main" val="40942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p:txBody>
          <a:bodyPr>
            <a:normAutofit fontScale="90000"/>
          </a:bodyPr>
          <a:lstStyle/>
          <a:p>
            <a:r>
              <a:rPr lang="en-US" dirty="0"/>
              <a:t>Summary </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p:txBody>
          <a:bodyPr/>
          <a:lstStyle/>
          <a:p>
            <a:r>
              <a:rPr lang="en-US" dirty="0"/>
              <a:t>presentation title</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16</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p:txBody>
          <a:bodyPr>
            <a:normAutofit fontScale="70000" lnSpcReduction="20000"/>
          </a:bodyPr>
          <a:lstStyle/>
          <a:p>
            <a:pPr algn="l"/>
            <a:r>
              <a:rPr lang="en-US" sz="1800" dirty="0">
                <a:solidFill>
                  <a:srgbClr val="374151"/>
                </a:solidFill>
                <a:latin typeface="Söhne"/>
              </a:rPr>
              <a:t>Throughout the development process, our team gained valuable insights into the challenges and opportunities within the legal industry. The combination of natural language processing, predictive analytics, and automated contract review offers a powerful set of tools to streamline legal research, assess case outcomes, and expedite contract reviews.</a:t>
            </a:r>
            <a:endParaRPr lang="en-US" sz="1800" dirty="0">
              <a:ea typeface="+mn-lt"/>
              <a:cs typeface="+mn-lt"/>
            </a:endParaRPr>
          </a:p>
        </p:txBody>
      </p:sp>
      <p:pic>
        <p:nvPicPr>
          <p:cNvPr id="7" name="Picture Placeholder 6" descr="Test tubes with one test tube in orange with drops">
            <a:extLst>
              <a:ext uri="{FF2B5EF4-FFF2-40B4-BE49-F238E27FC236}">
                <a16:creationId xmlns:a16="http://schemas.microsoft.com/office/drawing/2014/main" id="{70A9CAB5-92AE-2C08-1CA8-8B55D552EEF8}"/>
              </a:ext>
            </a:extLst>
          </p:cNvPr>
          <p:cNvPicPr>
            <a:picLocks noGrp="1" noChangeAspect="1"/>
          </p:cNvPicPr>
          <p:nvPr>
            <p:ph type="pic" sz="quarter" idx="13"/>
          </p:nvPr>
        </p:nvPicPr>
        <p:blipFill rotWithShape="1">
          <a:blip r:embed="rId2">
            <a:alphaModFix amt="50000"/>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2153412" y="3998214"/>
            <a:ext cx="4889754" cy="1145286"/>
          </a:xfrm>
          <a:custGeom>
            <a:avLst/>
            <a:gdLst>
              <a:gd name="connsiteX0" fmla="*/ 0 w 6515097"/>
              <a:gd name="connsiteY0" fmla="*/ 0 h 2133600"/>
              <a:gd name="connsiteX1" fmla="*/ 6515097 w 6515097"/>
              <a:gd name="connsiteY1" fmla="*/ 0 h 2133600"/>
              <a:gd name="connsiteX2" fmla="*/ 6515097 w 6515097"/>
              <a:gd name="connsiteY2" fmla="*/ 2133600 h 2133600"/>
              <a:gd name="connsiteX3" fmla="*/ 0 w 6515097"/>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6515097" h="2133600">
                <a:moveTo>
                  <a:pt x="0" y="0"/>
                </a:moveTo>
                <a:lnTo>
                  <a:pt x="6515097" y="0"/>
                </a:lnTo>
                <a:lnTo>
                  <a:pt x="6515097" y="2133600"/>
                </a:lnTo>
                <a:lnTo>
                  <a:pt x="0" y="2133600"/>
                </a:lnTo>
                <a:close/>
              </a:path>
            </a:pathLst>
          </a:custGeom>
        </p:spPr>
      </p:pic>
    </p:spTree>
    <p:extLst>
      <p:ext uri="{BB962C8B-B14F-4D97-AF65-F5344CB8AC3E}">
        <p14:creationId xmlns:p14="http://schemas.microsoft.com/office/powerpoint/2010/main" val="583087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p:txBody>
          <a:bodyPr>
            <a:normAutofit fontScale="90000"/>
          </a:bodyPr>
          <a:lstStyle/>
          <a:p>
            <a:r>
              <a:rPr lang="en-US" dirty="0"/>
              <a:t>Summary </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p:txBody>
          <a:bodyPr/>
          <a:lstStyle/>
          <a:p>
            <a:r>
              <a:rPr lang="en-US" dirty="0"/>
              <a:t>presentation title</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17</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p:txBody>
          <a:bodyPr>
            <a:normAutofit fontScale="77500" lnSpcReduction="20000"/>
          </a:bodyPr>
          <a:lstStyle/>
          <a:p>
            <a:pPr algn="l"/>
            <a:r>
              <a:rPr lang="en-US" b="0" i="0" dirty="0" err="1">
                <a:solidFill>
                  <a:srgbClr val="374151"/>
                </a:solidFill>
                <a:effectLst/>
                <a:latin typeface="Söhne"/>
              </a:rPr>
              <a:t>LegalAssist's</a:t>
            </a:r>
            <a:r>
              <a:rPr lang="en-US" b="0" i="0" dirty="0">
                <a:solidFill>
                  <a:srgbClr val="374151"/>
                </a:solidFill>
                <a:effectLst/>
                <a:latin typeface="Söhne"/>
              </a:rPr>
              <a:t> user-friendly interface and seamless integration with cutting-edge technologies provide legal professionals with a valuable resource for making informed decisions and improving overall productivity. The iterative development process allowed us to fine-tune the application and incorporate user feedback, ensuring that the tool aligns closely with the needs of legal practitioners.</a:t>
            </a:r>
            <a:endParaRPr lang="en-US" dirty="0">
              <a:ea typeface="+mn-lt"/>
              <a:cs typeface="+mn-lt"/>
            </a:endParaRPr>
          </a:p>
        </p:txBody>
      </p:sp>
      <p:pic>
        <p:nvPicPr>
          <p:cNvPr id="7" name="Picture Placeholder 6" descr="Test tubes with one test tube in orange with drops">
            <a:extLst>
              <a:ext uri="{FF2B5EF4-FFF2-40B4-BE49-F238E27FC236}">
                <a16:creationId xmlns:a16="http://schemas.microsoft.com/office/drawing/2014/main" id="{70A9CAB5-92AE-2C08-1CA8-8B55D552EEF8}"/>
              </a:ext>
            </a:extLst>
          </p:cNvPr>
          <p:cNvPicPr>
            <a:picLocks noGrp="1" noChangeAspect="1"/>
          </p:cNvPicPr>
          <p:nvPr>
            <p:ph type="pic" sz="quarter" idx="13"/>
          </p:nvPr>
        </p:nvPicPr>
        <p:blipFill rotWithShape="1">
          <a:blip r:embed="rId2">
            <a:alphaModFix amt="50000"/>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2153412" y="3998214"/>
            <a:ext cx="4889754" cy="1145286"/>
          </a:xfrm>
          <a:custGeom>
            <a:avLst/>
            <a:gdLst>
              <a:gd name="connsiteX0" fmla="*/ 0 w 6515097"/>
              <a:gd name="connsiteY0" fmla="*/ 0 h 2133600"/>
              <a:gd name="connsiteX1" fmla="*/ 6515097 w 6515097"/>
              <a:gd name="connsiteY1" fmla="*/ 0 h 2133600"/>
              <a:gd name="connsiteX2" fmla="*/ 6515097 w 6515097"/>
              <a:gd name="connsiteY2" fmla="*/ 2133600 h 2133600"/>
              <a:gd name="connsiteX3" fmla="*/ 0 w 6515097"/>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6515097" h="2133600">
                <a:moveTo>
                  <a:pt x="0" y="0"/>
                </a:moveTo>
                <a:lnTo>
                  <a:pt x="6515097" y="0"/>
                </a:lnTo>
                <a:lnTo>
                  <a:pt x="6515097" y="2133600"/>
                </a:lnTo>
                <a:lnTo>
                  <a:pt x="0" y="2133600"/>
                </a:lnTo>
                <a:close/>
              </a:path>
            </a:pathLst>
          </a:custGeom>
        </p:spPr>
      </p:pic>
    </p:spTree>
    <p:extLst>
      <p:ext uri="{BB962C8B-B14F-4D97-AF65-F5344CB8AC3E}">
        <p14:creationId xmlns:p14="http://schemas.microsoft.com/office/powerpoint/2010/main" val="3387600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p:txBody>
          <a:bodyPr>
            <a:normAutofit fontScale="90000"/>
          </a:bodyPr>
          <a:lstStyle/>
          <a:p>
            <a:r>
              <a:rPr lang="en-US" dirty="0"/>
              <a:t>Summary </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p:txBody>
          <a:bodyPr/>
          <a:lstStyle/>
          <a:p>
            <a:r>
              <a:rPr lang="en-US" dirty="0"/>
              <a:t>presentation title</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18</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p:txBody>
          <a:bodyPr>
            <a:normAutofit fontScale="70000" lnSpcReduction="20000"/>
          </a:bodyPr>
          <a:lstStyle/>
          <a:p>
            <a:pPr algn="l"/>
            <a:r>
              <a:rPr lang="en-US" sz="1800" dirty="0">
                <a:solidFill>
                  <a:srgbClr val="374151"/>
                </a:solidFill>
                <a:latin typeface="Söhne"/>
              </a:rPr>
              <a:t>As we look to the future, there is immense potential for further enhancements and expansions. The incorporation of advanced legal analytics, continuous improvement of natural language processing capabilities, and additional features like collaboration tools and document automation will contribute to the evolution of </a:t>
            </a:r>
            <a:r>
              <a:rPr lang="en-US" sz="1800" dirty="0" err="1">
                <a:solidFill>
                  <a:srgbClr val="374151"/>
                </a:solidFill>
                <a:latin typeface="Söhne"/>
              </a:rPr>
              <a:t>LegalAssist</a:t>
            </a:r>
            <a:r>
              <a:rPr lang="en-US" sz="1800" dirty="0">
                <a:solidFill>
                  <a:srgbClr val="374151"/>
                </a:solidFill>
                <a:latin typeface="Söhne"/>
              </a:rPr>
              <a:t>.</a:t>
            </a:r>
            <a:endParaRPr lang="en-US" sz="1800" dirty="0">
              <a:ea typeface="+mn-lt"/>
              <a:cs typeface="+mn-lt"/>
            </a:endParaRPr>
          </a:p>
        </p:txBody>
      </p:sp>
      <p:pic>
        <p:nvPicPr>
          <p:cNvPr id="7" name="Picture Placeholder 6" descr="Test tubes with one test tube in orange with drops">
            <a:extLst>
              <a:ext uri="{FF2B5EF4-FFF2-40B4-BE49-F238E27FC236}">
                <a16:creationId xmlns:a16="http://schemas.microsoft.com/office/drawing/2014/main" id="{70A9CAB5-92AE-2C08-1CA8-8B55D552EEF8}"/>
              </a:ext>
            </a:extLst>
          </p:cNvPr>
          <p:cNvPicPr>
            <a:picLocks noGrp="1" noChangeAspect="1"/>
          </p:cNvPicPr>
          <p:nvPr>
            <p:ph type="pic" sz="quarter" idx="13"/>
          </p:nvPr>
        </p:nvPicPr>
        <p:blipFill rotWithShape="1">
          <a:blip r:embed="rId2">
            <a:alphaModFix amt="50000"/>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2153412" y="3998214"/>
            <a:ext cx="4889754" cy="1145286"/>
          </a:xfrm>
          <a:custGeom>
            <a:avLst/>
            <a:gdLst>
              <a:gd name="connsiteX0" fmla="*/ 0 w 6515097"/>
              <a:gd name="connsiteY0" fmla="*/ 0 h 2133600"/>
              <a:gd name="connsiteX1" fmla="*/ 6515097 w 6515097"/>
              <a:gd name="connsiteY1" fmla="*/ 0 h 2133600"/>
              <a:gd name="connsiteX2" fmla="*/ 6515097 w 6515097"/>
              <a:gd name="connsiteY2" fmla="*/ 2133600 h 2133600"/>
              <a:gd name="connsiteX3" fmla="*/ 0 w 6515097"/>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6515097" h="2133600">
                <a:moveTo>
                  <a:pt x="0" y="0"/>
                </a:moveTo>
                <a:lnTo>
                  <a:pt x="6515097" y="0"/>
                </a:lnTo>
                <a:lnTo>
                  <a:pt x="6515097" y="2133600"/>
                </a:lnTo>
                <a:lnTo>
                  <a:pt x="0" y="2133600"/>
                </a:lnTo>
                <a:close/>
              </a:path>
            </a:pathLst>
          </a:custGeom>
        </p:spPr>
      </p:pic>
    </p:spTree>
    <p:extLst>
      <p:ext uri="{BB962C8B-B14F-4D97-AF65-F5344CB8AC3E}">
        <p14:creationId xmlns:p14="http://schemas.microsoft.com/office/powerpoint/2010/main" val="62797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p:txBody>
          <a:bodyPr>
            <a:normAutofit fontScale="90000"/>
          </a:bodyPr>
          <a:lstStyle/>
          <a:p>
            <a:r>
              <a:rPr lang="en-US" dirty="0"/>
              <a:t>Summary </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p:txBody>
          <a:bodyPr/>
          <a:lstStyle/>
          <a:p>
            <a:r>
              <a:rPr lang="en-US" dirty="0"/>
              <a:t>presentation title</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a:lstStyle/>
          <a:p>
            <a:fld id="{75DF2D63-3FF5-D547-96B9-BE9CCD1ABA58}" type="slidenum">
              <a:rPr lang="en-US" smtClean="0"/>
              <a:pPr/>
              <a:t>19</a:t>
            </a:fld>
            <a:endParaRPr lang="en-US" dirty="0"/>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a:xfrm>
            <a:off x="1750978" y="1225686"/>
            <a:ext cx="5617724" cy="2714017"/>
          </a:xfrm>
        </p:spPr>
        <p:txBody>
          <a:bodyPr>
            <a:normAutofit fontScale="85000" lnSpcReduction="10000"/>
          </a:bodyPr>
          <a:lstStyle/>
          <a:p>
            <a:pPr algn="l"/>
            <a:r>
              <a:rPr lang="en-US" dirty="0">
                <a:solidFill>
                  <a:srgbClr val="374151"/>
                </a:solidFill>
                <a:latin typeface="Söhne"/>
              </a:rPr>
              <a:t>We envision </a:t>
            </a:r>
            <a:r>
              <a:rPr lang="en-US" dirty="0" err="1">
                <a:solidFill>
                  <a:srgbClr val="374151"/>
                </a:solidFill>
                <a:latin typeface="Söhne"/>
              </a:rPr>
              <a:t>LegalAssist</a:t>
            </a:r>
            <a:r>
              <a:rPr lang="en-US" dirty="0">
                <a:solidFill>
                  <a:srgbClr val="374151"/>
                </a:solidFill>
                <a:latin typeface="Söhne"/>
              </a:rPr>
              <a:t> as a catalyst for positive change within the legal field, empowering professionals to navigate the complexities of legal research, case prediction, and contract review with greater ease and confidence. We remain committed to refining and expanding the application, staying at the forefront of technological advancements to deliver innovative solutions for the legal community. The journey does not end here, and we look forward to further advancements and collaborations in the realm of legal technology.</a:t>
            </a:r>
          </a:p>
        </p:txBody>
      </p:sp>
      <p:pic>
        <p:nvPicPr>
          <p:cNvPr id="7" name="Picture Placeholder 6" descr="Test tubes with one test tube in orange with drops">
            <a:extLst>
              <a:ext uri="{FF2B5EF4-FFF2-40B4-BE49-F238E27FC236}">
                <a16:creationId xmlns:a16="http://schemas.microsoft.com/office/drawing/2014/main" id="{70A9CAB5-92AE-2C08-1CA8-8B55D552EEF8}"/>
              </a:ext>
            </a:extLst>
          </p:cNvPr>
          <p:cNvPicPr>
            <a:picLocks noGrp="1" noChangeAspect="1"/>
          </p:cNvPicPr>
          <p:nvPr>
            <p:ph type="pic" sz="quarter" idx="13"/>
          </p:nvPr>
        </p:nvPicPr>
        <p:blipFill rotWithShape="1">
          <a:blip r:embed="rId2">
            <a:alphaModFix amt="50000"/>
            <a:duotone>
              <a:schemeClr val="accent5">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1750978" y="3939703"/>
            <a:ext cx="5617724" cy="1203797"/>
          </a:xfrm>
          <a:custGeom>
            <a:avLst/>
            <a:gdLst>
              <a:gd name="connsiteX0" fmla="*/ 0 w 6515097"/>
              <a:gd name="connsiteY0" fmla="*/ 0 h 2133600"/>
              <a:gd name="connsiteX1" fmla="*/ 6515097 w 6515097"/>
              <a:gd name="connsiteY1" fmla="*/ 0 h 2133600"/>
              <a:gd name="connsiteX2" fmla="*/ 6515097 w 6515097"/>
              <a:gd name="connsiteY2" fmla="*/ 2133600 h 2133600"/>
              <a:gd name="connsiteX3" fmla="*/ 0 w 6515097"/>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6515097" h="2133600">
                <a:moveTo>
                  <a:pt x="0" y="0"/>
                </a:moveTo>
                <a:lnTo>
                  <a:pt x="6515097" y="0"/>
                </a:lnTo>
                <a:lnTo>
                  <a:pt x="6515097" y="2133600"/>
                </a:lnTo>
                <a:lnTo>
                  <a:pt x="0" y="2133600"/>
                </a:lnTo>
                <a:close/>
              </a:path>
            </a:pathLst>
          </a:custGeom>
        </p:spPr>
      </p:pic>
    </p:spTree>
    <p:extLst>
      <p:ext uri="{BB962C8B-B14F-4D97-AF65-F5344CB8AC3E}">
        <p14:creationId xmlns:p14="http://schemas.microsoft.com/office/powerpoint/2010/main" val="140630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62" name="Google Shape;62;p14"/>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63" name="Google Shape;63;p14"/>
          <p:cNvSpPr txBox="1"/>
          <p:nvPr/>
        </p:nvSpPr>
        <p:spPr>
          <a:xfrm>
            <a:off x="202575" y="655374"/>
            <a:ext cx="5849100" cy="19795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Montserrat"/>
                <a:ea typeface="Montserrat"/>
                <a:cs typeface="Montserrat"/>
                <a:sym typeface="Montserrat"/>
              </a:rPr>
              <a:t>Problem Statement:</a:t>
            </a:r>
          </a:p>
          <a:p>
            <a:pPr marL="0" lvl="0" indent="0" algn="l" rtl="0">
              <a:spcBef>
                <a:spcPts val="0"/>
              </a:spcBef>
              <a:spcAft>
                <a:spcPts val="0"/>
              </a:spcAft>
              <a:buNone/>
            </a:pPr>
            <a:r>
              <a:rPr lang="en-US" sz="1800" b="0" i="0" dirty="0">
                <a:solidFill>
                  <a:srgbClr val="00194B"/>
                </a:solidFill>
                <a:effectLst/>
                <a:latin typeface="IntelOneDisplayRegular"/>
              </a:rPr>
              <a:t>Empower legal professionals with cutting-edge Generative AI technology. Participants are tasked with fine tuning an innovative Legal Practice Platform powered by Large Language Models (LLM) tailored to meet the specific needs and challenges faced by legal professionals.</a:t>
            </a:r>
            <a:endParaRPr lang="en-GB" sz="1800" dirty="0">
              <a:latin typeface="Montserrat"/>
              <a:ea typeface="Montserrat"/>
              <a:cs typeface="Montserrat"/>
              <a:sym typeface="Montserrat"/>
            </a:endParaRPr>
          </a:p>
          <a:p>
            <a:pPr marL="0" lvl="0" indent="0" algn="l" rtl="0">
              <a:spcBef>
                <a:spcPts val="0"/>
              </a:spcBef>
              <a:spcAft>
                <a:spcPts val="0"/>
              </a:spcAft>
              <a:buNone/>
            </a:pPr>
            <a:endParaRPr lang="en-GB" dirty="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168A-9F8B-AE64-6A3B-DD036396CD45}"/>
              </a:ext>
            </a:extLst>
          </p:cNvPr>
          <p:cNvSpPr>
            <a:spLocks noGrp="1"/>
          </p:cNvSpPr>
          <p:nvPr>
            <p:ph type="title"/>
          </p:nvPr>
        </p:nvSpPr>
        <p:spPr/>
        <p:txBody>
          <a:bodyPr>
            <a:normAutofit fontScale="90000"/>
          </a:bodyPr>
          <a:lstStyle/>
          <a:p>
            <a:r>
              <a:rPr lang="en-US" dirty="0">
                <a:cs typeface="Calibri Light"/>
              </a:rPr>
              <a:t>Meet our team</a:t>
            </a:r>
            <a:endParaRPr lang="en-US" dirty="0"/>
          </a:p>
        </p:txBody>
      </p:sp>
      <p:sp>
        <p:nvSpPr>
          <p:cNvPr id="4" name="Footer Placeholder 3">
            <a:extLst>
              <a:ext uri="{FF2B5EF4-FFF2-40B4-BE49-F238E27FC236}">
                <a16:creationId xmlns:a16="http://schemas.microsoft.com/office/drawing/2014/main" id="{8A39D430-6FFC-66C6-AF3D-05E76D9D4BB4}"/>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F08CF61D-4147-236F-218C-CE2A064E6BD9}"/>
              </a:ext>
            </a:extLst>
          </p:cNvPr>
          <p:cNvSpPr>
            <a:spLocks noGrp="1"/>
          </p:cNvSpPr>
          <p:nvPr>
            <p:ph type="sldNum" sz="quarter" idx="10"/>
          </p:nvPr>
        </p:nvSpPr>
        <p:spPr/>
        <p:txBody>
          <a:bodyPr/>
          <a:lstStyle/>
          <a:p>
            <a:fld id="{75DF2D63-3FF5-D547-96B9-BE9CCD1ABA58}" type="slidenum">
              <a:rPr lang="en-US" smtClean="0"/>
              <a:pPr/>
              <a:t>20</a:t>
            </a:fld>
            <a:endParaRPr lang="en-US" dirty="0"/>
          </a:p>
        </p:txBody>
      </p:sp>
      <p:sp>
        <p:nvSpPr>
          <p:cNvPr id="9" name="Text Placeholder 8">
            <a:extLst>
              <a:ext uri="{FF2B5EF4-FFF2-40B4-BE49-F238E27FC236}">
                <a16:creationId xmlns:a16="http://schemas.microsoft.com/office/drawing/2014/main" id="{4555555B-2DC1-8FAB-836A-FF067294BAB7}"/>
              </a:ext>
            </a:extLst>
          </p:cNvPr>
          <p:cNvSpPr>
            <a:spLocks noGrp="1"/>
          </p:cNvSpPr>
          <p:nvPr>
            <p:ph type="body" sz="quarter" idx="16"/>
          </p:nvPr>
        </p:nvSpPr>
        <p:spPr>
          <a:xfrm>
            <a:off x="1938925" y="3786809"/>
            <a:ext cx="1486397" cy="362531"/>
          </a:xfrm>
        </p:spPr>
        <p:txBody>
          <a:bodyPr/>
          <a:lstStyle/>
          <a:p>
            <a:r>
              <a:rPr lang="en-US" sz="1200" b="1" dirty="0" err="1"/>
              <a:t>Surrvesh</a:t>
            </a:r>
            <a:r>
              <a:rPr lang="en-US" sz="1200" b="1" dirty="0"/>
              <a:t> K S</a:t>
            </a:r>
          </a:p>
        </p:txBody>
      </p:sp>
      <p:sp>
        <p:nvSpPr>
          <p:cNvPr id="10" name="Text Placeholder 9">
            <a:extLst>
              <a:ext uri="{FF2B5EF4-FFF2-40B4-BE49-F238E27FC236}">
                <a16:creationId xmlns:a16="http://schemas.microsoft.com/office/drawing/2014/main" id="{9231214F-3674-6AA5-28C4-945128C75152}"/>
              </a:ext>
            </a:extLst>
          </p:cNvPr>
          <p:cNvSpPr>
            <a:spLocks noGrp="1"/>
          </p:cNvSpPr>
          <p:nvPr>
            <p:ph type="body" sz="quarter" idx="17"/>
          </p:nvPr>
        </p:nvSpPr>
        <p:spPr>
          <a:xfrm>
            <a:off x="1938926" y="4256534"/>
            <a:ext cx="1371012" cy="260604"/>
          </a:xfrm>
        </p:spPr>
        <p:txBody>
          <a:bodyPr/>
          <a:lstStyle/>
          <a:p>
            <a:r>
              <a:rPr lang="en-US" cap="none" dirty="0">
                <a:effectLst/>
              </a:rPr>
              <a:t>Team Leader</a:t>
            </a:r>
            <a:endParaRPr lang="en-US" cap="none" dirty="0"/>
          </a:p>
        </p:txBody>
      </p:sp>
      <p:sp>
        <p:nvSpPr>
          <p:cNvPr id="11" name="Text Placeholder 10">
            <a:extLst>
              <a:ext uri="{FF2B5EF4-FFF2-40B4-BE49-F238E27FC236}">
                <a16:creationId xmlns:a16="http://schemas.microsoft.com/office/drawing/2014/main" id="{94001C92-5199-4EEF-9AD8-8F9EEF76C6F4}"/>
              </a:ext>
            </a:extLst>
          </p:cNvPr>
          <p:cNvSpPr>
            <a:spLocks noGrp="1"/>
          </p:cNvSpPr>
          <p:nvPr>
            <p:ph type="body" sz="quarter" idx="18"/>
          </p:nvPr>
        </p:nvSpPr>
        <p:spPr>
          <a:xfrm>
            <a:off x="3791281" y="3786809"/>
            <a:ext cx="1486397" cy="362531"/>
          </a:xfrm>
        </p:spPr>
        <p:txBody>
          <a:bodyPr/>
          <a:lstStyle/>
          <a:p>
            <a:r>
              <a:rPr lang="en-US" b="1" dirty="0"/>
              <a:t>Siddiq </a:t>
            </a:r>
            <a:r>
              <a:rPr lang="en-US" b="1" dirty="0" err="1"/>
              <a:t>moideen</a:t>
            </a:r>
            <a:endParaRPr lang="en-US" b="1" dirty="0"/>
          </a:p>
        </p:txBody>
      </p:sp>
      <p:sp>
        <p:nvSpPr>
          <p:cNvPr id="12" name="Text Placeholder 11">
            <a:extLst>
              <a:ext uri="{FF2B5EF4-FFF2-40B4-BE49-F238E27FC236}">
                <a16:creationId xmlns:a16="http://schemas.microsoft.com/office/drawing/2014/main" id="{9FB3C79A-5A2E-1974-C643-A59B78E2E7CF}"/>
              </a:ext>
            </a:extLst>
          </p:cNvPr>
          <p:cNvSpPr>
            <a:spLocks noGrp="1"/>
          </p:cNvSpPr>
          <p:nvPr>
            <p:ph type="body" sz="quarter" idx="19"/>
          </p:nvPr>
        </p:nvSpPr>
        <p:spPr>
          <a:xfrm>
            <a:off x="3791281" y="4254247"/>
            <a:ext cx="1486397" cy="260604"/>
          </a:xfrm>
        </p:spPr>
        <p:txBody>
          <a:bodyPr/>
          <a:lstStyle/>
          <a:p>
            <a:r>
              <a:rPr lang="en-US" dirty="0"/>
              <a:t>Team Member 1</a:t>
            </a:r>
          </a:p>
        </p:txBody>
      </p:sp>
      <p:sp>
        <p:nvSpPr>
          <p:cNvPr id="13" name="Text Placeholder 12">
            <a:extLst>
              <a:ext uri="{FF2B5EF4-FFF2-40B4-BE49-F238E27FC236}">
                <a16:creationId xmlns:a16="http://schemas.microsoft.com/office/drawing/2014/main" id="{5B78A878-C090-192A-ABA1-84C905B5183C}"/>
              </a:ext>
            </a:extLst>
          </p:cNvPr>
          <p:cNvSpPr>
            <a:spLocks noGrp="1"/>
          </p:cNvSpPr>
          <p:nvPr>
            <p:ph type="body" sz="quarter" idx="20"/>
          </p:nvPr>
        </p:nvSpPr>
        <p:spPr>
          <a:xfrm>
            <a:off x="5833475" y="3744718"/>
            <a:ext cx="1555275" cy="404622"/>
          </a:xfrm>
        </p:spPr>
        <p:txBody>
          <a:bodyPr/>
          <a:lstStyle/>
          <a:p>
            <a:r>
              <a:rPr lang="en-US" sz="1200" b="1" dirty="0"/>
              <a:t>DAVID VEDHA JEROME A</a:t>
            </a:r>
          </a:p>
        </p:txBody>
      </p:sp>
      <p:sp>
        <p:nvSpPr>
          <p:cNvPr id="14" name="Text Placeholder 13">
            <a:extLst>
              <a:ext uri="{FF2B5EF4-FFF2-40B4-BE49-F238E27FC236}">
                <a16:creationId xmlns:a16="http://schemas.microsoft.com/office/drawing/2014/main" id="{45A07B14-2360-0003-C403-44C18346197A}"/>
              </a:ext>
            </a:extLst>
          </p:cNvPr>
          <p:cNvSpPr>
            <a:spLocks noGrp="1"/>
          </p:cNvSpPr>
          <p:nvPr>
            <p:ph type="body" sz="quarter" idx="21"/>
          </p:nvPr>
        </p:nvSpPr>
        <p:spPr>
          <a:xfrm>
            <a:off x="5833475" y="4254247"/>
            <a:ext cx="1371600" cy="260604"/>
          </a:xfrm>
        </p:spPr>
        <p:txBody>
          <a:bodyPr/>
          <a:lstStyle/>
          <a:p>
            <a:r>
              <a:rPr lang="en-US" dirty="0"/>
              <a:t>Team Member 2</a:t>
            </a:r>
          </a:p>
        </p:txBody>
      </p:sp>
      <p:pic>
        <p:nvPicPr>
          <p:cNvPr id="16" name="Picture Placeholder 15">
            <a:extLst>
              <a:ext uri="{FF2B5EF4-FFF2-40B4-BE49-F238E27FC236}">
                <a16:creationId xmlns:a16="http://schemas.microsoft.com/office/drawing/2014/main" id="{CE5DD7FB-D475-09B1-9F46-B47FA73B096E}"/>
              </a:ext>
            </a:extLst>
          </p:cNvPr>
          <p:cNvPicPr>
            <a:picLocks noGrp="1" noChangeAspect="1"/>
          </p:cNvPicPr>
          <p:nvPr>
            <p:ph type="pic" sz="quarter" idx="12"/>
          </p:nvPr>
        </p:nvPicPr>
        <p:blipFill>
          <a:blip r:embed="rId2"/>
          <a:srcRect t="13406" b="13406"/>
          <a:stretch>
            <a:fillRect/>
          </a:stretch>
        </p:blipFill>
        <p:spPr>
          <a:xfrm>
            <a:off x="1938338" y="1794272"/>
            <a:ext cx="1371600" cy="1371600"/>
          </a:xfrm>
        </p:spPr>
      </p:pic>
      <p:pic>
        <p:nvPicPr>
          <p:cNvPr id="18" name="Picture Placeholder 17">
            <a:extLst>
              <a:ext uri="{FF2B5EF4-FFF2-40B4-BE49-F238E27FC236}">
                <a16:creationId xmlns:a16="http://schemas.microsoft.com/office/drawing/2014/main" id="{0D14858A-70DC-98DF-D947-3EE814964216}"/>
              </a:ext>
            </a:extLst>
          </p:cNvPr>
          <p:cNvPicPr>
            <a:picLocks noGrp="1" noChangeAspect="1"/>
          </p:cNvPicPr>
          <p:nvPr>
            <p:ph type="pic" sz="quarter" idx="13"/>
          </p:nvPr>
        </p:nvPicPr>
        <p:blipFill>
          <a:blip r:embed="rId3"/>
          <a:srcRect t="3653" b="3653"/>
          <a:stretch>
            <a:fillRect/>
          </a:stretch>
        </p:blipFill>
        <p:spPr>
          <a:xfrm>
            <a:off x="3790950" y="1794272"/>
            <a:ext cx="1371600" cy="1371600"/>
          </a:xfrm>
        </p:spPr>
      </p:pic>
      <p:pic>
        <p:nvPicPr>
          <p:cNvPr id="20" name="Picture Placeholder 19">
            <a:extLst>
              <a:ext uri="{FF2B5EF4-FFF2-40B4-BE49-F238E27FC236}">
                <a16:creationId xmlns:a16="http://schemas.microsoft.com/office/drawing/2014/main" id="{972212EF-246F-1FD7-CBBF-8E5E9F7C4E1E}"/>
              </a:ext>
            </a:extLst>
          </p:cNvPr>
          <p:cNvPicPr>
            <a:picLocks noGrp="1" noChangeAspect="1"/>
          </p:cNvPicPr>
          <p:nvPr>
            <p:ph type="pic" sz="quarter" idx="14"/>
          </p:nvPr>
        </p:nvPicPr>
        <p:blipFill>
          <a:blip r:embed="rId4"/>
          <a:srcRect/>
          <a:stretch>
            <a:fillRect/>
          </a:stretch>
        </p:blipFill>
        <p:spPr>
          <a:xfrm>
            <a:off x="5834063" y="1794272"/>
            <a:ext cx="1371600" cy="1371600"/>
          </a:xfrm>
        </p:spPr>
      </p:pic>
    </p:spTree>
    <p:extLst>
      <p:ext uri="{BB962C8B-B14F-4D97-AF65-F5344CB8AC3E}">
        <p14:creationId xmlns:p14="http://schemas.microsoft.com/office/powerpoint/2010/main" val="4146645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0" y="0"/>
            <a:ext cx="9144018"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p:txBody>
          <a:bodyPr>
            <a:normAutofit fontScale="90000"/>
          </a:bodyPr>
          <a:lstStyle/>
          <a:p>
            <a:r>
              <a:rPr lang="en-US" dirty="0"/>
              <a:t>Agenda</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3</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971550" y="1638040"/>
            <a:ext cx="2702052" cy="3014923"/>
          </a:xfrm>
        </p:spPr>
        <p:txBody>
          <a:bodyPr/>
          <a:lstStyle/>
          <a:p>
            <a:r>
              <a:rPr lang="en-US" dirty="0"/>
              <a:t>OBJECTIVE</a:t>
            </a:r>
          </a:p>
          <a:p>
            <a:r>
              <a:rPr lang="en-US" dirty="0"/>
              <a:t>Use case</a:t>
            </a:r>
          </a:p>
          <a:p>
            <a:r>
              <a:rPr lang="en-US" dirty="0"/>
              <a:t>workflow</a:t>
            </a:r>
          </a:p>
          <a:p>
            <a:r>
              <a:rPr lang="en-US" dirty="0"/>
              <a:t>Platform Features</a:t>
            </a:r>
          </a:p>
          <a:p>
            <a:r>
              <a:rPr lang="en-US" dirty="0"/>
              <a:t>implementations</a:t>
            </a:r>
          </a:p>
          <a:p>
            <a:r>
              <a:rPr lang="en-US" dirty="0"/>
              <a:t>Architectural </a:t>
            </a:r>
            <a:r>
              <a:rPr lang="en-US" dirty="0" err="1"/>
              <a:t>dIagrAM</a:t>
            </a:r>
            <a:endParaRPr lang="en-US" dirty="0"/>
          </a:p>
          <a:p>
            <a:endParaRPr lang="en-US" dirty="0"/>
          </a:p>
          <a:p>
            <a:endParaRPr lang="en-US" dirty="0"/>
          </a:p>
        </p:txBody>
      </p:sp>
      <p:pic>
        <p:nvPicPr>
          <p:cNvPr id="8" name="Picture Placeholder 7" descr="Pipette diffusing dyes in flasks">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2">
            <a:alphaModFix/>
            <a:extLst>
              <a:ext uri="{28A0092B-C50C-407E-A947-70E740481C1C}">
                <a14:useLocalDpi xmlns:a14="http://schemas.microsoft.com/office/drawing/2010/main" val="0"/>
              </a:ext>
            </a:extLst>
          </a:blip>
          <a:srcRect t="79" b="79"/>
          <a:stretch/>
        </p:blipFill>
        <p:spPr/>
      </p:pic>
    </p:spTree>
    <p:extLst>
      <p:ext uri="{BB962C8B-B14F-4D97-AF65-F5344CB8AC3E}">
        <p14:creationId xmlns:p14="http://schemas.microsoft.com/office/powerpoint/2010/main" val="2910866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normAutofit fontScale="90000"/>
          </a:bodyPr>
          <a:lstStyle/>
          <a:p>
            <a:r>
              <a:rPr lang="en-US" dirty="0"/>
              <a:t>OBJECTIVE</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4</a:t>
            </a:fld>
            <a:endParaRPr lang="en-US" dirty="0"/>
          </a:p>
        </p:txBody>
      </p:sp>
      <p:pic>
        <p:nvPicPr>
          <p:cNvPr id="7" name="Picture Placeholder 6" descr="Pipette over three glass jars">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973931" y="1371600"/>
            <a:ext cx="2400300" cy="24003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3858370" y="1872532"/>
            <a:ext cx="5152445" cy="1899368"/>
          </a:xfrm>
        </p:spPr>
        <p:txBody>
          <a:bodyPr>
            <a:normAutofit fontScale="92500"/>
          </a:bodyPr>
          <a:lstStyle/>
          <a:p>
            <a:pPr>
              <a:lnSpc>
                <a:spcPts val="1800"/>
              </a:lnSpc>
            </a:pPr>
            <a:r>
              <a:rPr lang="en-US" sz="2100" dirty="0">
                <a:solidFill>
                  <a:srgbClr val="000000"/>
                </a:solidFill>
                <a:latin typeface="Arial" panose="020B0604020202020204" pitchFamily="34" charset="0"/>
              </a:rPr>
              <a:t>Empower legal professionals with cutting-edge Generative AI technology. Participants are tasked with fine tuning an innovative </a:t>
            </a:r>
            <a:r>
              <a:rPr lang="en-US" sz="2100" b="1" dirty="0">
                <a:solidFill>
                  <a:srgbClr val="000000"/>
                </a:solidFill>
                <a:latin typeface="Arial" panose="020B0604020202020204" pitchFamily="34" charset="0"/>
              </a:rPr>
              <a:t>Legal Practice Platform powered by Large Language Models (LLM)</a:t>
            </a:r>
            <a:r>
              <a:rPr lang="en-US" sz="2100" dirty="0">
                <a:solidFill>
                  <a:srgbClr val="000000"/>
                </a:solidFill>
                <a:latin typeface="Arial" panose="020B0604020202020204" pitchFamily="34" charset="0"/>
              </a:rPr>
              <a:t> tailored to meet the specific needs and challenges faced by legal professionals.</a:t>
            </a:r>
            <a:endParaRPr lang="en-US" sz="2100" dirty="0"/>
          </a:p>
        </p:txBody>
      </p:sp>
    </p:spTree>
    <p:extLst>
      <p:ext uri="{BB962C8B-B14F-4D97-AF65-F5344CB8AC3E}">
        <p14:creationId xmlns:p14="http://schemas.microsoft.com/office/powerpoint/2010/main" val="2810133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7C97B-EEF0-015F-CB36-752CFA0F2726}"/>
              </a:ext>
            </a:extLst>
          </p:cNvPr>
          <p:cNvSpPr>
            <a:spLocks noGrp="1"/>
          </p:cNvSpPr>
          <p:nvPr>
            <p:ph type="title"/>
          </p:nvPr>
        </p:nvSpPr>
        <p:spPr>
          <a:xfrm>
            <a:off x="2691913" y="843534"/>
            <a:ext cx="6452087" cy="411480"/>
          </a:xfrm>
        </p:spPr>
        <p:txBody>
          <a:bodyPr>
            <a:normAutofit fontScale="90000"/>
          </a:bodyPr>
          <a:lstStyle/>
          <a:p>
            <a:pPr algn="ctr"/>
            <a:r>
              <a:rPr lang="en-US" dirty="0"/>
              <a:t>USE CASE</a:t>
            </a:r>
            <a:endParaRPr lang="en-IN" dirty="0"/>
          </a:p>
        </p:txBody>
      </p:sp>
      <p:sp>
        <p:nvSpPr>
          <p:cNvPr id="3" name="Content Placeholder 2">
            <a:extLst>
              <a:ext uri="{FF2B5EF4-FFF2-40B4-BE49-F238E27FC236}">
                <a16:creationId xmlns:a16="http://schemas.microsoft.com/office/drawing/2014/main" id="{2CF4A1C5-4964-C192-05A5-1651BB828B8D}"/>
              </a:ext>
            </a:extLst>
          </p:cNvPr>
          <p:cNvSpPr>
            <a:spLocks noGrp="1"/>
          </p:cNvSpPr>
          <p:nvPr>
            <p:ph idx="1"/>
          </p:nvPr>
        </p:nvSpPr>
        <p:spPr>
          <a:xfrm>
            <a:off x="2691914" y="1886845"/>
            <a:ext cx="6452086" cy="3256655"/>
          </a:xfrm>
        </p:spPr>
        <p:txBody>
          <a:bodyPr/>
          <a:lstStyle/>
          <a:p>
            <a:pPr marL="214313" indent="-214313">
              <a:buFont typeface="Arial" panose="020B0604020202020204" pitchFamily="34" charset="0"/>
              <a:buChar char="•"/>
            </a:pPr>
            <a:r>
              <a:rPr lang="en-US" sz="1800" dirty="0">
                <a:solidFill>
                  <a:srgbClr val="0D0D0D"/>
                </a:solidFill>
                <a:latin typeface="Libre Franklin" pitchFamily="2" charset="0"/>
              </a:rPr>
              <a:t>A Critical scenario for prioritizing the cases for the judgment &amp; hearing.</a:t>
            </a:r>
          </a:p>
          <a:p>
            <a:pPr marL="214313" indent="-214313">
              <a:buFont typeface="Arial" panose="020B0604020202020204" pitchFamily="34" charset="0"/>
              <a:buChar char="•"/>
            </a:pPr>
            <a:r>
              <a:rPr lang="en-US" sz="1800" dirty="0">
                <a:solidFill>
                  <a:srgbClr val="0D0D0D"/>
                </a:solidFill>
                <a:latin typeface="Libre Franklin" pitchFamily="2" charset="0"/>
              </a:rPr>
              <a:t>Analyzing a Case’s severity with not just a single parameter but multiple constraints </a:t>
            </a:r>
          </a:p>
          <a:p>
            <a:pPr marL="214313" indent="-214313">
              <a:buFont typeface="Arial" panose="020B0604020202020204" pitchFamily="34" charset="0"/>
              <a:buChar char="•"/>
            </a:pPr>
            <a:r>
              <a:rPr lang="en-US" sz="1800" dirty="0">
                <a:solidFill>
                  <a:srgbClr val="0D0D0D"/>
                </a:solidFill>
                <a:latin typeface="Libre Franklin" pitchFamily="2" charset="0"/>
              </a:rPr>
              <a:t>Efficient time utilization &amp; slot allocation.</a:t>
            </a:r>
          </a:p>
          <a:p>
            <a:pPr marL="214313" indent="-214313">
              <a:buFont typeface="Arial" panose="020B0604020202020204" pitchFamily="34" charset="0"/>
              <a:buChar char="•"/>
            </a:pPr>
            <a:r>
              <a:rPr lang="en-US" sz="1800" dirty="0">
                <a:solidFill>
                  <a:srgbClr val="0D0D0D"/>
                </a:solidFill>
                <a:latin typeface="Libre Franklin" pitchFamily="2" charset="0"/>
              </a:rPr>
              <a:t>Augmenting the existing DCM approach with </a:t>
            </a:r>
            <a:r>
              <a:rPr lang="en-US" sz="1800" dirty="0">
                <a:latin typeface="Libre Franklin" pitchFamily="2" charset="0"/>
              </a:rPr>
              <a:t>Intel® AI Analytics Toolkit</a:t>
            </a:r>
            <a:endParaRPr lang="en-US" sz="1800" dirty="0">
              <a:solidFill>
                <a:srgbClr val="0D0D0D"/>
              </a:solidFill>
              <a:latin typeface="Libre Franklin" pitchFamily="2" charset="0"/>
            </a:endParaRPr>
          </a:p>
          <a:p>
            <a:pPr marL="214313" indent="-214313">
              <a:buFont typeface="Arial" panose="020B0604020202020204" pitchFamily="34" charset="0"/>
              <a:buChar char="•"/>
            </a:pPr>
            <a:endParaRPr lang="en-IN" sz="1800" dirty="0">
              <a:solidFill>
                <a:srgbClr val="0D0D0D"/>
              </a:solidFill>
              <a:latin typeface="Libre Franklin" pitchFamily="2" charset="0"/>
            </a:endParaRPr>
          </a:p>
          <a:p>
            <a:pPr marL="257175" indent="-257175">
              <a:buFont typeface="Arial" panose="020B0604020202020204" pitchFamily="34" charset="0"/>
              <a:buChar char="•"/>
            </a:pPr>
            <a:endParaRPr lang="en-IN" sz="2100" dirty="0"/>
          </a:p>
        </p:txBody>
      </p:sp>
      <p:sp>
        <p:nvSpPr>
          <p:cNvPr id="4" name="Slide Number Placeholder 3">
            <a:extLst>
              <a:ext uri="{FF2B5EF4-FFF2-40B4-BE49-F238E27FC236}">
                <a16:creationId xmlns:a16="http://schemas.microsoft.com/office/drawing/2014/main" id="{E60809DA-1F2B-05FE-FF14-9F2952EE3C64}"/>
              </a:ext>
            </a:extLst>
          </p:cNvPr>
          <p:cNvSpPr>
            <a:spLocks noGrp="1"/>
          </p:cNvSpPr>
          <p:nvPr>
            <p:ph type="sldNum" sz="quarter" idx="11"/>
          </p:nvPr>
        </p:nvSpPr>
        <p:spPr/>
        <p:txBody>
          <a:bodyPr/>
          <a:lstStyle/>
          <a:p>
            <a:fld id="{75DF2D63-3FF5-D547-96B9-BE9CCD1ABA58}" type="slidenum">
              <a:rPr lang="en-US" smtClean="0"/>
              <a:pPr/>
              <a:t>5</a:t>
            </a:fld>
            <a:endParaRPr lang="en-US" dirty="0"/>
          </a:p>
        </p:txBody>
      </p:sp>
      <p:sp>
        <p:nvSpPr>
          <p:cNvPr id="5" name="Footer Placeholder 4">
            <a:extLst>
              <a:ext uri="{FF2B5EF4-FFF2-40B4-BE49-F238E27FC236}">
                <a16:creationId xmlns:a16="http://schemas.microsoft.com/office/drawing/2014/main" id="{EF0DBCBD-BE12-D6AB-DFDA-1A76D48FFAB2}"/>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357336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68874D4-4BC3-C624-BB6F-F72717072F6C}"/>
              </a:ext>
            </a:extLst>
          </p:cNvPr>
          <p:cNvPicPr>
            <a:picLocks noGrp="1" noChangeAspect="1"/>
          </p:cNvPicPr>
          <p:nvPr>
            <p:ph idx="1"/>
          </p:nvPr>
        </p:nvPicPr>
        <p:blipFill>
          <a:blip r:embed="rId2"/>
          <a:stretch>
            <a:fillRect/>
          </a:stretch>
        </p:blipFill>
        <p:spPr>
          <a:xfrm>
            <a:off x="0" y="0"/>
            <a:ext cx="9144000" cy="5143500"/>
          </a:xfrm>
        </p:spPr>
      </p:pic>
      <p:sp>
        <p:nvSpPr>
          <p:cNvPr id="4" name="Slide Number Placeholder 3">
            <a:extLst>
              <a:ext uri="{FF2B5EF4-FFF2-40B4-BE49-F238E27FC236}">
                <a16:creationId xmlns:a16="http://schemas.microsoft.com/office/drawing/2014/main" id="{C824ED8A-4F61-8CE7-FF30-7D7BB72CAFD9}"/>
              </a:ext>
            </a:extLst>
          </p:cNvPr>
          <p:cNvSpPr>
            <a:spLocks noGrp="1"/>
          </p:cNvSpPr>
          <p:nvPr>
            <p:ph type="sldNum" sz="quarter" idx="11"/>
          </p:nvPr>
        </p:nvSpPr>
        <p:spPr/>
        <p:txBody>
          <a:bodyPr/>
          <a:lstStyle/>
          <a:p>
            <a:fld id="{75DF2D63-3FF5-D547-96B9-BE9CCD1ABA58}" type="slidenum">
              <a:rPr lang="en-US" smtClean="0"/>
              <a:pPr/>
              <a:t>6</a:t>
            </a:fld>
            <a:endParaRPr lang="en-US" dirty="0"/>
          </a:p>
        </p:txBody>
      </p:sp>
      <p:sp>
        <p:nvSpPr>
          <p:cNvPr id="5" name="Footer Placeholder 4">
            <a:extLst>
              <a:ext uri="{FF2B5EF4-FFF2-40B4-BE49-F238E27FC236}">
                <a16:creationId xmlns:a16="http://schemas.microsoft.com/office/drawing/2014/main" id="{735F781F-8E2B-047E-D078-C6C226D14449}"/>
              </a:ext>
            </a:extLst>
          </p:cNvPr>
          <p:cNvSpPr>
            <a:spLocks noGrp="1"/>
          </p:cNvSpPr>
          <p:nvPr>
            <p:ph type="ftr" sz="quarter" idx="12"/>
          </p:nvPr>
        </p:nvSpPr>
        <p:spPr/>
        <p:txBody>
          <a:bodyPr/>
          <a:lstStyle/>
          <a:p>
            <a:r>
              <a:rPr lang="en-US"/>
              <a:t>presentation title</a:t>
            </a:r>
            <a:endParaRPr lang="en-US" dirty="0"/>
          </a:p>
        </p:txBody>
      </p:sp>
    </p:spTree>
    <p:extLst>
      <p:ext uri="{BB962C8B-B14F-4D97-AF65-F5344CB8AC3E}">
        <p14:creationId xmlns:p14="http://schemas.microsoft.com/office/powerpoint/2010/main" val="916354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446989" y="452628"/>
            <a:ext cx="6083046" cy="342900"/>
          </a:xfrm>
        </p:spPr>
        <p:txBody>
          <a:bodyPr>
            <a:normAutofit fontScale="90000"/>
          </a:bodyPr>
          <a:lstStyle/>
          <a:p>
            <a:r>
              <a:rPr lang="en-US" dirty="0">
                <a:solidFill>
                  <a:schemeClr val="bg1"/>
                </a:solidFill>
              </a:rPr>
              <a:t>Platform Features</a:t>
            </a:r>
          </a:p>
        </p:txBody>
      </p:sp>
      <p:sp>
        <p:nvSpPr>
          <p:cNvPr id="5" name="TextBox 4">
            <a:extLst>
              <a:ext uri="{FF2B5EF4-FFF2-40B4-BE49-F238E27FC236}">
                <a16:creationId xmlns:a16="http://schemas.microsoft.com/office/drawing/2014/main" id="{094C919D-4554-10AF-168D-7649AC04E7B8}"/>
              </a:ext>
            </a:extLst>
          </p:cNvPr>
          <p:cNvSpPr txBox="1"/>
          <p:nvPr/>
        </p:nvSpPr>
        <p:spPr>
          <a:xfrm>
            <a:off x="1140714" y="1262163"/>
            <a:ext cx="6858000" cy="2677656"/>
          </a:xfrm>
          <a:prstGeom prst="rect">
            <a:avLst/>
          </a:prstGeom>
          <a:noFill/>
        </p:spPr>
        <p:txBody>
          <a:bodyPr wrap="square">
            <a:spAutoFit/>
          </a:bodyPr>
          <a:lstStyle/>
          <a:p>
            <a:r>
              <a:rPr lang="en-IN" sz="2400" dirty="0"/>
              <a:t>Highlight key features:</a:t>
            </a:r>
          </a:p>
          <a:p>
            <a:pPr marL="257175" indent="-257175">
              <a:buFont typeface="Arial" panose="020B0604020202020204" pitchFamily="34" charset="0"/>
              <a:buChar char="•"/>
            </a:pPr>
            <a:r>
              <a:rPr lang="en-IN" sz="2400" dirty="0"/>
              <a:t>Intel® AI Analytics Toolkit Integration</a:t>
            </a:r>
          </a:p>
          <a:p>
            <a:pPr marL="257175" indent="-257175">
              <a:buFont typeface="Arial" panose="020B0604020202020204" pitchFamily="34" charset="0"/>
              <a:buChar char="•"/>
            </a:pPr>
            <a:r>
              <a:rPr lang="en-IN" sz="2400" dirty="0"/>
              <a:t>Document Understanding and Summarization</a:t>
            </a:r>
          </a:p>
          <a:p>
            <a:pPr marL="257175" indent="-257175">
              <a:buFont typeface="Arial" panose="020B0604020202020204" pitchFamily="34" charset="0"/>
              <a:buChar char="•"/>
            </a:pPr>
            <a:r>
              <a:rPr lang="en-IN" sz="2400" dirty="0"/>
              <a:t>Legal Research Optimization</a:t>
            </a:r>
          </a:p>
          <a:p>
            <a:pPr marL="257175" indent="-257175">
              <a:buFont typeface="Arial" panose="020B0604020202020204" pitchFamily="34" charset="0"/>
              <a:buChar char="•"/>
            </a:pPr>
            <a:r>
              <a:rPr lang="en-IN" sz="2400" dirty="0"/>
              <a:t>Case Outcome Prediction</a:t>
            </a:r>
          </a:p>
          <a:p>
            <a:pPr marL="257175" indent="-257175">
              <a:buFont typeface="Arial" panose="020B0604020202020204" pitchFamily="34" charset="0"/>
              <a:buChar char="•"/>
            </a:pPr>
            <a:r>
              <a:rPr lang="en-IN" sz="2400" dirty="0"/>
              <a:t>Contract Review Automation</a:t>
            </a:r>
          </a:p>
          <a:p>
            <a:pPr marL="257175" indent="-257175">
              <a:buFont typeface="Arial" panose="020B0604020202020204" pitchFamily="34" charset="0"/>
              <a:buChar char="•"/>
            </a:pPr>
            <a:r>
              <a:rPr lang="en-IN" sz="2400" dirty="0"/>
              <a:t>Client Communication Enhancement</a:t>
            </a:r>
          </a:p>
        </p:txBody>
      </p:sp>
    </p:spTree>
    <p:extLst>
      <p:ext uri="{BB962C8B-B14F-4D97-AF65-F5344CB8AC3E}">
        <p14:creationId xmlns:p14="http://schemas.microsoft.com/office/powerpoint/2010/main" val="2924417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White DNA structure">
            <a:extLst>
              <a:ext uri="{FF2B5EF4-FFF2-40B4-BE49-F238E27FC236}">
                <a16:creationId xmlns:a16="http://schemas.microsoft.com/office/drawing/2014/main" id="{F90B3248-E185-8C9D-93CE-A79DE50A6F3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217F23FC-AC97-DC78-C63F-66C5BF23A07A}"/>
              </a:ext>
              <a:ext uri="{C183D7F6-B498-43B3-948B-1728B52AA6E4}">
                <adec:decorative xmlns:adec="http://schemas.microsoft.com/office/drawing/2017/decorative" val="1"/>
              </a:ext>
            </a:extLst>
          </p:cNvPr>
          <p:cNvSpPr/>
          <p:nvPr/>
        </p:nvSpPr>
        <p:spPr>
          <a:xfrm>
            <a:off x="1590414" y="9268"/>
            <a:ext cx="7553586" cy="5143500"/>
          </a:xfrm>
          <a:prstGeom prst="rect">
            <a:avLst/>
          </a:prstGeom>
          <a:gradFill>
            <a:gsLst>
              <a:gs pos="0">
                <a:schemeClr val="bg1">
                  <a:alpha val="0"/>
                </a:schemeClr>
              </a:gs>
              <a:gs pos="42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 name="Title 2">
            <a:extLst>
              <a:ext uri="{FF2B5EF4-FFF2-40B4-BE49-F238E27FC236}">
                <a16:creationId xmlns:a16="http://schemas.microsoft.com/office/drawing/2014/main" id="{B3E315A2-4CED-23BB-CA3C-C8962E2419FD}"/>
              </a:ext>
            </a:extLst>
          </p:cNvPr>
          <p:cNvSpPr>
            <a:spLocks noGrp="1"/>
          </p:cNvSpPr>
          <p:nvPr>
            <p:ph type="title"/>
          </p:nvPr>
        </p:nvSpPr>
        <p:spPr/>
        <p:txBody>
          <a:bodyPr>
            <a:noAutofit/>
          </a:bodyPr>
          <a:lstStyle/>
          <a:p>
            <a:r>
              <a:rPr lang="en-US" sz="3200" dirty="0"/>
              <a:t>Implementation Details</a:t>
            </a:r>
          </a:p>
        </p:txBody>
      </p:sp>
      <p:sp>
        <p:nvSpPr>
          <p:cNvPr id="9" name="Footer Placeholder 8">
            <a:extLst>
              <a:ext uri="{FF2B5EF4-FFF2-40B4-BE49-F238E27FC236}">
                <a16:creationId xmlns:a16="http://schemas.microsoft.com/office/drawing/2014/main" id="{90FCB302-A0EE-7CF7-A4B2-ED343BFF9BC0}"/>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2205EC8C-AC41-F14C-3C63-5BF0F54D1D23}"/>
              </a:ext>
            </a:extLst>
          </p:cNvPr>
          <p:cNvSpPr>
            <a:spLocks noGrp="1"/>
          </p:cNvSpPr>
          <p:nvPr>
            <p:ph type="sldNum" sz="quarter" idx="11"/>
          </p:nvPr>
        </p:nvSpPr>
        <p:spPr/>
        <p:txBody>
          <a:bodyPr/>
          <a:lstStyle/>
          <a:p>
            <a:fld id="{75DF2D63-3FF5-D547-96B9-BE9CCD1ABA58}" type="slidenum">
              <a:rPr lang="en-US" smtClean="0"/>
              <a:pPr/>
              <a:t>8</a:t>
            </a:fld>
            <a:endParaRPr lang="en-US" dirty="0"/>
          </a:p>
        </p:txBody>
      </p:sp>
      <p:sp>
        <p:nvSpPr>
          <p:cNvPr id="5" name="Content Placeholder 4">
            <a:extLst>
              <a:ext uri="{FF2B5EF4-FFF2-40B4-BE49-F238E27FC236}">
                <a16:creationId xmlns:a16="http://schemas.microsoft.com/office/drawing/2014/main" id="{9BCDA136-13F8-70CB-CDA2-02260A2D2D59}"/>
              </a:ext>
            </a:extLst>
          </p:cNvPr>
          <p:cNvSpPr>
            <a:spLocks noGrp="1"/>
          </p:cNvSpPr>
          <p:nvPr>
            <p:ph sz="half" idx="2"/>
          </p:nvPr>
        </p:nvSpPr>
        <p:spPr>
          <a:xfrm>
            <a:off x="557965" y="2000250"/>
            <a:ext cx="7948873" cy="2136437"/>
          </a:xfrm>
        </p:spPr>
        <p:txBody>
          <a:bodyPr>
            <a:normAutofit fontScale="77500" lnSpcReduction="20000"/>
          </a:bodyPr>
          <a:lstStyle/>
          <a:p>
            <a:r>
              <a:rPr lang="en-US" sz="2100" dirty="0"/>
              <a:t>Queueing the cases for the hearing and judgement has always been very hectic, adopting the existing DCM systems is neither considered to be reliable or state-of-the-art approach. We propose an Augmented way of streamlining the cases by Hyperparameter Fine-Tuning a Pre-Trained Language Model, in other words an enhanced Artificial Intelligence model   that is Specialized in the field of Judiciary; Assists &amp; Plots our flow of work  i.e. a Large language Model (LLM) that Classifies the case’s Severity &amp; urgency </a:t>
            </a:r>
            <a:r>
              <a:rPr lang="en-US" sz="2100" dirty="0" err="1"/>
              <a:t>w.r.t.</a:t>
            </a:r>
            <a:r>
              <a:rPr lang="en-US" sz="2100" dirty="0"/>
              <a:t> multiple parameters defined.</a:t>
            </a:r>
          </a:p>
        </p:txBody>
      </p:sp>
      <p:cxnSp>
        <p:nvCxnSpPr>
          <p:cNvPr id="27" name="Straight Connector 26">
            <a:extLst>
              <a:ext uri="{FF2B5EF4-FFF2-40B4-BE49-F238E27FC236}">
                <a16:creationId xmlns:a16="http://schemas.microsoft.com/office/drawing/2014/main" id="{E4A534A3-16E3-79AB-9E75-F40D0FDB4C98}"/>
              </a:ext>
              <a:ext uri="{C183D7F6-B498-43B3-948B-1728B52AA6E4}">
                <adec:decorative xmlns:adec="http://schemas.microsoft.com/office/drawing/2017/decorative" val="1"/>
              </a:ext>
            </a:extLst>
          </p:cNvPr>
          <p:cNvCxnSpPr>
            <a:cxnSpLocks/>
          </p:cNvCxnSpPr>
          <p:nvPr/>
        </p:nvCxnSpPr>
        <p:spPr>
          <a:xfrm>
            <a:off x="486918" y="2000250"/>
            <a:ext cx="0" cy="2343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95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43000" y="899591"/>
            <a:ext cx="6858000" cy="2914650"/>
          </a:xfr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476806" y="2014016"/>
            <a:ext cx="6083046" cy="342900"/>
          </a:xfrm>
        </p:spPr>
        <p:txBody>
          <a:bodyPr>
            <a:normAutofit fontScale="90000"/>
          </a:bodyPr>
          <a:lstStyle/>
          <a:p>
            <a:r>
              <a:rPr lang="en-US" dirty="0"/>
              <a:t>ARCHITECTURAL DIAGRAM</a:t>
            </a:r>
          </a:p>
        </p:txBody>
      </p:sp>
    </p:spTree>
    <p:extLst>
      <p:ext uri="{BB962C8B-B14F-4D97-AF65-F5344CB8AC3E}">
        <p14:creationId xmlns:p14="http://schemas.microsoft.com/office/powerpoint/2010/main" val="272714121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643</Words>
  <Application>Microsoft Office PowerPoint</Application>
  <PresentationFormat>On-screen Show (16:9)</PresentationFormat>
  <Paragraphs>67</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IntelOneDisplayRegular</vt:lpstr>
      <vt:lpstr>Libre Franklin</vt:lpstr>
      <vt:lpstr>Montserrat</vt:lpstr>
      <vt:lpstr>Söhne</vt:lpstr>
      <vt:lpstr>Montserrat Medium</vt:lpstr>
      <vt:lpstr>Arial</vt:lpstr>
      <vt:lpstr>Simple Light</vt:lpstr>
      <vt:lpstr>PowerPoint Presentation</vt:lpstr>
      <vt:lpstr>PowerPoint Presentation</vt:lpstr>
      <vt:lpstr>Agenda</vt:lpstr>
      <vt:lpstr>OBJECTIVE</vt:lpstr>
      <vt:lpstr>USE CASE</vt:lpstr>
      <vt:lpstr>PowerPoint Presentation</vt:lpstr>
      <vt:lpstr>Platform Features</vt:lpstr>
      <vt:lpstr>Implementation Details</vt:lpstr>
      <vt:lpstr>ARCHITECTURAL DIAGRAM</vt:lpstr>
      <vt:lpstr>PowerPoint Presentation</vt:lpstr>
      <vt:lpstr>SCREENSHOTS OF  Intel® DEVELOPMENT CLOUD ACCOUNT</vt:lpstr>
      <vt:lpstr>PowerPoint Presentation</vt:lpstr>
      <vt:lpstr>PowerPoint Presentation</vt:lpstr>
      <vt:lpstr>PowerPoint Presentation</vt:lpstr>
      <vt:lpstr>Summary </vt:lpstr>
      <vt:lpstr>Summary </vt:lpstr>
      <vt:lpstr>Summary </vt:lpstr>
      <vt:lpstr>Summary </vt:lpstr>
      <vt:lpstr>Summary </vt:lpstr>
      <vt:lpstr>Meet 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DAVIDVEDHA JEROME</cp:lastModifiedBy>
  <cp:revision>2</cp:revision>
  <dcterms:modified xsi:type="dcterms:W3CDTF">2023-11-12T18:09:57Z</dcterms:modified>
</cp:coreProperties>
</file>